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69" r:id="rId3"/>
    <p:sldId id="268" r:id="rId4"/>
    <p:sldId id="267" r:id="rId5"/>
    <p:sldId id="266" r:id="rId6"/>
    <p:sldId id="262" r:id="rId7"/>
    <p:sldId id="272" r:id="rId8"/>
    <p:sldId id="265" r:id="rId9"/>
    <p:sldId id="264" r:id="rId10"/>
    <p:sldId id="284" r:id="rId11"/>
    <p:sldId id="260" r:id="rId12"/>
    <p:sldId id="259" r:id="rId13"/>
    <p:sldId id="258" r:id="rId14"/>
    <p:sldId id="280" r:id="rId15"/>
    <p:sldId id="282" r:id="rId16"/>
    <p:sldId id="273" r:id="rId17"/>
    <p:sldId id="286" r:id="rId18"/>
    <p:sldId id="271" r:id="rId19"/>
    <p:sldId id="285" r:id="rId20"/>
    <p:sldId id="274" r:id="rId21"/>
    <p:sldId id="270" r:id="rId22"/>
    <p:sldId id="277" r:id="rId23"/>
    <p:sldId id="276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EF681-CF1D-4852-A3B4-6EDA8167492B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27E61-FC52-4731-BE4A-1FC3DAD7F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1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72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903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647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8633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40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45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2578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839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5350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188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719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0909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8647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Arial" pitchFamily="34" charset="0"/>
              </a:rPr>
              <a:t>Why do we need beneficiary data?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5937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009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33746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216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817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11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12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130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261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492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Arial" pitchFamily="34" charset="0"/>
              </a:rPr>
              <a:t>This slide gets into the details of DBA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6C4BF0-D183-42CE-AA87-B54B2BD91255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350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6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1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9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1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7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6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1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0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5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00459-D250-4797-AC32-8E2C821572D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DA000-E944-4B28-A53F-3081AA219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6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am.gov/" TargetMode="Externa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census.gov/eos/www/naic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edgov.dnb.com/webform" TargetMode="External"/><Relationship Id="rId5" Type="http://schemas.openxmlformats.org/officeDocument/2006/relationships/hyperlink" Target="https://www.sam.gov/" TargetMode="Externa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eta.sam.gov/search?index=wd&amp;keywords=&amp;sort=-modifiedDate&amp;wdType=dbra&amp;page=1" TargetMode="Externa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ataprix.com/blog-it/bases-datos/waiting-table-metadata-lock-mysql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ol.gov/sites/dolgov/files/WHD/legacy/files/wh347.pdf" TargetMode="Externa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vidoni@bethlehem-pa.gov" TargetMode="External"/><Relationship Id="rId5" Type="http://schemas.openxmlformats.org/officeDocument/2006/relationships/hyperlink" Target="mailto:jswett@Bethlehem-pa.gov" TargetMode="Externa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ud.gov/sites/dfiles/OCHCO/documents/11.pdf" TargetMode="Externa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dol.gov/sites/dolgov/files/WHD/legacy/files/davispan.pdf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ol.gov/sites/dolgov/files/WHD/legacy/files/fedprojc.pdf" TargetMode="External"/><Relationship Id="rId5" Type="http://schemas.openxmlformats.org/officeDocument/2006/relationships/image" Target="../media/image4.emf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gross@bethlehem-pa.gov" TargetMode="External"/><Relationship Id="rId5" Type="http://schemas.openxmlformats.org/officeDocument/2006/relationships/hyperlink" Target="mailto:rvidoni@bethlehem-pa.gov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849" y="1828801"/>
            <a:ext cx="10515600" cy="239727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dirty="0" smtClean="0">
                <a:latin typeface="inherit"/>
              </a:rPr>
              <a:t>Community Development Block Grant (CDBG) </a:t>
            </a:r>
            <a:br>
              <a:rPr lang="en-US" dirty="0" smtClean="0">
                <a:latin typeface="inherit"/>
              </a:rPr>
            </a:br>
            <a:r>
              <a:rPr lang="en-US" dirty="0" smtClean="0">
                <a:latin typeface="inherit"/>
              </a:rPr>
              <a:t>Subrecipient Training 2021</a:t>
            </a:r>
            <a:br>
              <a:rPr lang="en-US" dirty="0" smtClean="0">
                <a:latin typeface="inherit"/>
              </a:rPr>
            </a:br>
            <a:r>
              <a:rPr lang="en-US" dirty="0" smtClean="0">
                <a:latin typeface="inherit"/>
              </a:rPr>
              <a:t>February 10</a:t>
            </a:r>
            <a:r>
              <a:rPr lang="en-US" baseline="30000" dirty="0" smtClean="0">
                <a:latin typeface="inherit"/>
              </a:rPr>
              <a:t>th</a:t>
            </a:r>
            <a:r>
              <a:rPr lang="en-US" dirty="0" smtClean="0">
                <a:latin typeface="inherit"/>
              </a:rPr>
              <a:t> @ 10:00-11:30 AM</a:t>
            </a:r>
            <a:br>
              <a:rPr lang="en-US" dirty="0" smtClean="0">
                <a:latin typeface="inherit"/>
              </a:rPr>
            </a:br>
            <a:r>
              <a:rPr lang="en-US" dirty="0" smtClean="0">
                <a:latin typeface="inherit"/>
              </a:rPr>
              <a:t>Construction &amp; Davis Bacon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592" y="420210"/>
            <a:ext cx="9365563" cy="1325563"/>
          </a:xfrm>
        </p:spPr>
        <p:txBody>
          <a:bodyPr/>
          <a:lstStyle/>
          <a:p>
            <a:r>
              <a:rPr lang="en-US" dirty="0">
                <a:latin typeface="inherit"/>
              </a:rPr>
              <a:t>DBA Applicability for </a:t>
            </a:r>
            <a:r>
              <a:rPr lang="en-US" dirty="0" smtClean="0">
                <a:latin typeface="inherit"/>
              </a:rPr>
              <a:t>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377" y="2244266"/>
            <a:ext cx="10515600" cy="2459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inherit"/>
              </a:rPr>
              <a:t>HOME: Residential property having 12 or more HOME-assisted </a:t>
            </a:r>
            <a:r>
              <a:rPr lang="en-US" dirty="0" smtClean="0">
                <a:latin typeface="inherit"/>
              </a:rPr>
              <a:t>units. </a:t>
            </a:r>
          </a:p>
          <a:p>
            <a:pPr marL="0" indent="0">
              <a:buNone/>
            </a:pPr>
            <a:r>
              <a:rPr lang="en-US" dirty="0" smtClean="0">
                <a:latin typeface="inherit"/>
              </a:rPr>
              <a:t>If there are 12 or more HOME assisted units, </a:t>
            </a:r>
            <a:r>
              <a:rPr lang="en-US" dirty="0">
                <a:latin typeface="inherit"/>
              </a:rPr>
              <a:t>Davis Bacon wage rates are applicable to the </a:t>
            </a:r>
            <a:r>
              <a:rPr lang="en-US" i="1" u="sng" dirty="0">
                <a:latin typeface="inherit"/>
              </a:rPr>
              <a:t>entire</a:t>
            </a:r>
            <a:r>
              <a:rPr lang="en-US" dirty="0">
                <a:latin typeface="inherit"/>
              </a:rPr>
              <a:t> </a:t>
            </a:r>
            <a:r>
              <a:rPr lang="en-US" u="sng" dirty="0">
                <a:latin typeface="inherit"/>
              </a:rPr>
              <a:t>project </a:t>
            </a:r>
            <a:r>
              <a:rPr lang="en-US" dirty="0">
                <a:latin typeface="inherit"/>
              </a:rPr>
              <a:t>including non-construction activities such as architect and engineering fees.</a:t>
            </a:r>
          </a:p>
          <a:p>
            <a:endParaRPr lang="en-US" dirty="0"/>
          </a:p>
        </p:txBody>
      </p:sp>
      <p:pic>
        <p:nvPicPr>
          <p:cNvPr id="4" name="Picture 5" descr="Symbols_St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6" name="Rectangle 5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5938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2"/>
          <p:cNvSpPr txBox="1">
            <a:spLocks/>
          </p:cNvSpPr>
          <p:nvPr/>
        </p:nvSpPr>
        <p:spPr>
          <a:xfrm>
            <a:off x="949036" y="2237779"/>
            <a:ext cx="10515600" cy="3165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inherit"/>
              </a:rPr>
              <a:t>The System for Award Management (SAM) (</a:t>
            </a:r>
            <a:r>
              <a:rPr lang="en-US" sz="2400" b="1" u="sng" dirty="0">
                <a:latin typeface="inherit"/>
                <a:hlinkClick r:id="rId5"/>
              </a:rPr>
              <a:t>https://www.sam.gov</a:t>
            </a:r>
            <a:r>
              <a:rPr lang="en-US" sz="2400" dirty="0">
                <a:latin typeface="inherit"/>
              </a:rPr>
              <a:t>) </a:t>
            </a:r>
            <a:r>
              <a:rPr lang="en-US" sz="2400" dirty="0" smtClean="0">
                <a:latin typeface="inherit"/>
              </a:rPr>
              <a:t>serves </a:t>
            </a:r>
            <a:r>
              <a:rPr lang="en-US" sz="2400" dirty="0">
                <a:latin typeface="inherit"/>
              </a:rPr>
              <a:t>as a central registration point for government </a:t>
            </a:r>
            <a:r>
              <a:rPr lang="en-US" sz="2400" dirty="0" smtClean="0">
                <a:latin typeface="inherit"/>
              </a:rPr>
              <a:t>contractors.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inherit"/>
              </a:rPr>
              <a:t>Any company that would like to do business with the federal government, or needs to report subcontract information, must register on the System for Award Management (SAM).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1156854" y="4742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inherit"/>
              </a:rPr>
              <a:t>What is SAM?</a:t>
            </a:r>
            <a:endParaRPr lang="en-US" dirty="0"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59831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758" y="2431473"/>
            <a:ext cx="10515600" cy="2116715"/>
          </a:xfrm>
        </p:spPr>
        <p:txBody>
          <a:bodyPr>
            <a:normAutofit/>
          </a:bodyPr>
          <a:lstStyle/>
          <a:p>
            <a:pPr fontAlgn="base"/>
            <a:r>
              <a:rPr lang="en-US" sz="2700" b="1" dirty="0"/>
              <a:t/>
            </a:r>
            <a:br>
              <a:rPr lang="en-US" sz="2700" b="1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63052" y="759984"/>
            <a:ext cx="67377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/>
            <a:r>
              <a:rPr lang="en-US" sz="4400" b="1" u="none" strike="noStrike" dirty="0" smtClean="0">
                <a:effectLst/>
                <a:latin typeface="inherit"/>
              </a:rPr>
              <a:t>How to Register on SAM</a:t>
            </a:r>
            <a:endParaRPr lang="en-US" sz="4400" b="1" u="none" strike="noStrike" dirty="0" smtClean="0">
              <a:effectLst/>
              <a:latin typeface="&amp;quo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94955" y="2271421"/>
            <a:ext cx="96739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u="none" strike="noStrike" dirty="0" smtClean="0">
                <a:effectLst/>
                <a:latin typeface="inherit"/>
              </a:rPr>
              <a:t>There is no fee to register on SAM</a:t>
            </a:r>
            <a:r>
              <a:rPr lang="en-US" u="none" strike="noStrike" dirty="0" smtClean="0">
                <a:effectLst/>
                <a:latin typeface="inherit"/>
              </a:rPr>
              <a:t>. To begin the SAM registration process, a company must go to </a:t>
            </a:r>
            <a:r>
              <a:rPr lang="en-US" b="1" u="sng" strike="noStrike" dirty="0" smtClean="0">
                <a:effectLst/>
                <a:latin typeface="inherit"/>
                <a:hlinkClick r:id="rId5"/>
              </a:rPr>
              <a:t>https://www.sam.gov</a:t>
            </a:r>
            <a:r>
              <a:rPr lang="en-US" u="none" strike="noStrike" dirty="0" smtClean="0">
                <a:effectLst/>
                <a:latin typeface="inherit"/>
              </a:rPr>
              <a:t>, create a user account, and click “Register/Updated Entity”.</a:t>
            </a:r>
          </a:p>
          <a:p>
            <a:pPr algn="just" fontAlgn="base"/>
            <a:endParaRPr lang="en-US" dirty="0">
              <a:latin typeface="inherit"/>
            </a:endParaRPr>
          </a:p>
          <a:p>
            <a:pPr algn="just" fontAlgn="base"/>
            <a:r>
              <a:rPr lang="en-US" u="none" strike="noStrike" dirty="0" smtClean="0">
                <a:effectLst/>
                <a:latin typeface="inherit"/>
              </a:rPr>
              <a:t>The following information will be required for your registration: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en-US" dirty="0" smtClean="0">
                <a:latin typeface="inherit"/>
              </a:rPr>
              <a:t>Employer Identification Number (EIN)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en-US" dirty="0" smtClean="0"/>
              <a:t>DUNS Number - A </a:t>
            </a:r>
            <a:r>
              <a:rPr lang="en-US" dirty="0"/>
              <a:t>DUNS number is a nine-digit identification number for each physical location of your business.</a:t>
            </a:r>
            <a:r>
              <a:rPr lang="en-US" u="none" strike="noStrike" dirty="0" smtClean="0">
                <a:effectLst/>
                <a:latin typeface="inherit"/>
              </a:rPr>
              <a:t> DUNS is provided free at</a:t>
            </a:r>
            <a:r>
              <a:rPr lang="en-US" dirty="0" smtClean="0">
                <a:latin typeface="inherit"/>
              </a:rPr>
              <a:t> </a:t>
            </a:r>
            <a:r>
              <a:rPr lang="en-US" b="1" u="sng" dirty="0">
                <a:hlinkClick r:id="rId6"/>
              </a:rPr>
              <a:t>https://fedgov.dnb.com/webform</a:t>
            </a:r>
            <a:r>
              <a:rPr lang="en-US" dirty="0" smtClean="0"/>
              <a:t>.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en-US" dirty="0"/>
              <a:t>North American Industry Classification System (NAICS) Code(s). </a:t>
            </a:r>
            <a:r>
              <a:rPr lang="en-US" dirty="0" smtClean="0"/>
              <a:t>You </a:t>
            </a:r>
            <a:r>
              <a:rPr lang="en-US" dirty="0"/>
              <a:t>can search for the appropriate NAICS code by keyword on the Census website here: </a:t>
            </a:r>
            <a:r>
              <a:rPr lang="en-US" b="1" u="sng" dirty="0">
                <a:hlinkClick r:id="rId7"/>
              </a:rPr>
              <a:t>https://www.census.gov/eos/www/naics</a:t>
            </a:r>
            <a:r>
              <a:rPr lang="en-US" b="1" u="sng" dirty="0" smtClean="0">
                <a:hlinkClick r:id="rId7"/>
              </a:rPr>
              <a:t>/</a:t>
            </a:r>
            <a:r>
              <a:rPr lang="en-US" dirty="0" smtClean="0"/>
              <a:t>.</a:t>
            </a:r>
          </a:p>
          <a:p>
            <a:pPr algn="just" fontAlgn="base"/>
            <a:endParaRPr lang="en-US" dirty="0" smtClean="0"/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endParaRPr lang="en-US" u="none" strike="noStrike" dirty="0">
              <a:solidFill>
                <a:srgbClr val="135353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58794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827" y="643650"/>
            <a:ext cx="6375595" cy="1325563"/>
          </a:xfrm>
        </p:spPr>
        <p:txBody>
          <a:bodyPr>
            <a:normAutofit fontScale="90000"/>
          </a:bodyPr>
          <a:lstStyle/>
          <a:p>
            <a:r>
              <a:rPr lang="en-US" b="0" i="0" u="none" strike="noStrike" baseline="0" dirty="0" smtClean="0">
                <a:latin typeface="inherit"/>
              </a:rPr>
              <a:t>Wage Rate Determinations </a:t>
            </a:r>
            <a:r>
              <a:rPr lang="en-US" b="0" i="0" u="none" strike="noStrike" baseline="0" dirty="0" smtClean="0">
                <a:solidFill>
                  <a:srgbClr val="D2513A"/>
                </a:solidFill>
                <a:latin typeface="Arial" panose="020B0604020202020204" pitchFamily="34" charset="0"/>
              </a:rPr>
              <a:t/>
            </a:r>
            <a:br>
              <a:rPr lang="en-US" b="0" i="0" u="none" strike="noStrike" baseline="0" dirty="0" smtClean="0">
                <a:solidFill>
                  <a:srgbClr val="D2513A"/>
                </a:solidFill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22166" y="2051116"/>
            <a:ext cx="85132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0" i="0" u="none" strike="noStrike" baseline="0" dirty="0" smtClean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Access </a:t>
            </a:r>
            <a:r>
              <a:rPr lang="en-US" sz="2400" b="0" i="0" u="none" strike="noStrike" baseline="0" dirty="0" smtClean="0">
                <a:solidFill>
                  <a:srgbClr val="0000FF"/>
                </a:solidFill>
                <a:latin typeface="inherit"/>
                <a:hlinkClick r:id="rId5"/>
              </a:rPr>
              <a:t>beta.sam.gov</a:t>
            </a:r>
            <a:r>
              <a:rPr lang="en-US" sz="2400" b="0" i="0" u="none" strike="noStrike" baseline="0" dirty="0" smtClean="0">
                <a:solidFill>
                  <a:srgbClr val="0000FF"/>
                </a:solidFill>
                <a:latin typeface="inherit"/>
              </a:rPr>
              <a:t> </a:t>
            </a: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and select “Wage Determinations”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Select the state, county, and choose construction type.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Click on the Search</a:t>
            </a:r>
            <a:r>
              <a:rPr lang="en-US" sz="2400" b="0" i="0" u="none" strike="noStrike" dirty="0" smtClean="0">
                <a:solidFill>
                  <a:srgbClr val="282833"/>
                </a:solidFill>
                <a:latin typeface="inherit"/>
              </a:rPr>
              <a:t> Results link</a:t>
            </a: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 smtClean="0">
                <a:solidFill>
                  <a:srgbClr val="282833"/>
                </a:solidFill>
                <a:latin typeface="inherit"/>
              </a:rPr>
              <a:t>Choose the appropriate wage classifications and rates for the work to be performed. </a:t>
            </a:r>
            <a:r>
              <a:rPr lang="en-US" sz="2000" b="0" i="0" u="none" strike="noStrike" baseline="0" dirty="0" smtClean="0">
                <a:solidFill>
                  <a:srgbClr val="282833"/>
                </a:solidFill>
                <a:latin typeface="inherit"/>
              </a:rPr>
              <a:t>(HINT:</a:t>
            </a:r>
            <a:r>
              <a:rPr lang="en-US" sz="2000" b="0" i="0" u="none" strike="noStrike" dirty="0" smtClean="0">
                <a:solidFill>
                  <a:srgbClr val="282833"/>
                </a:solidFill>
                <a:latin typeface="inherit"/>
              </a:rPr>
              <a:t> </a:t>
            </a:r>
            <a:r>
              <a:rPr lang="en-US" sz="2000" b="0" i="0" u="none" strike="noStrike" baseline="0" dirty="0" smtClean="0">
                <a:solidFill>
                  <a:srgbClr val="282833"/>
                </a:solidFill>
                <a:latin typeface="inherit"/>
              </a:rPr>
              <a:t>Use</a:t>
            </a:r>
            <a:r>
              <a:rPr lang="en-US" sz="2000" b="0" i="0" u="none" strike="noStrike" dirty="0" smtClean="0">
                <a:solidFill>
                  <a:srgbClr val="282833"/>
                </a:solidFill>
                <a:latin typeface="inherit"/>
              </a:rPr>
              <a:t> CTRL+F to search for work type – electrician, plumber, etc.)</a:t>
            </a:r>
            <a:endParaRPr lang="en-US" sz="2000" b="0" i="0" u="none" strike="noStrike" baseline="0" dirty="0" smtClean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37420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849" y="290050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1CBEF88-16E7-4E61-9B71-E0D4FC83446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78020" y="2050403"/>
            <a:ext cx="8252084" cy="3744469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r>
              <a:rPr lang="en-US" b="1" dirty="0" smtClean="0">
                <a:latin typeface="inherit"/>
                <a:cs typeface="Calibri" panose="020F0502020204030204" pitchFamily="34" charset="0"/>
              </a:rPr>
              <a:t>There are four basic types of construction…</a:t>
            </a: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endParaRPr lang="en-US" sz="2600" b="1" dirty="0" smtClean="0">
              <a:latin typeface="inherit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r>
              <a:rPr lang="en-US" sz="2600" b="1" dirty="0" smtClean="0">
                <a:latin typeface="inherit"/>
                <a:cs typeface="Calibri" panose="020F0502020204030204" pitchFamily="34" charset="0"/>
              </a:rPr>
              <a:t>Residential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: </a:t>
            </a:r>
            <a:r>
              <a:rPr lang="en-US" sz="2600" dirty="0" smtClean="0">
                <a:latin typeface="inherit"/>
                <a:cs typeface="Calibri" panose="020F0502020204030204" pitchFamily="34" charset="0"/>
              </a:rPr>
              <a:t>Buildings 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that contain residential units that are 4 stories or below.</a:t>
            </a: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endParaRPr lang="en-US" sz="2600" dirty="0">
              <a:latin typeface="inherit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r>
              <a:rPr lang="en-US" sz="2600" b="1" dirty="0">
                <a:latin typeface="inherit"/>
                <a:cs typeface="Calibri" panose="020F0502020204030204" pitchFamily="34" charset="0"/>
              </a:rPr>
              <a:t>Building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: </a:t>
            </a:r>
            <a:r>
              <a:rPr lang="en-US" sz="2600" dirty="0" smtClean="0">
                <a:latin typeface="inherit"/>
                <a:cs typeface="Calibri" panose="020F0502020204030204" pitchFamily="34" charset="0"/>
              </a:rPr>
              <a:t>Buildings 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that contain residential units over 4 stories or are commercial use.</a:t>
            </a: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endParaRPr lang="en-US" sz="2600" dirty="0">
              <a:latin typeface="inherit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r>
              <a:rPr lang="en-US" sz="2600" b="1" dirty="0">
                <a:latin typeface="inherit"/>
                <a:cs typeface="Calibri" panose="020F0502020204030204" pitchFamily="34" charset="0"/>
              </a:rPr>
              <a:t>Highway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: </a:t>
            </a:r>
            <a:r>
              <a:rPr lang="en-US" sz="2600" dirty="0" smtClean="0">
                <a:latin typeface="inherit"/>
                <a:cs typeface="Calibri" panose="020F0502020204030204" pitchFamily="34" charset="0"/>
              </a:rPr>
              <a:t>Construction 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on surfaces that control the flow of vehicular or pedestrian traffic.</a:t>
            </a: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endParaRPr lang="en-US" sz="2600" dirty="0">
              <a:latin typeface="inherit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</a:pPr>
            <a:r>
              <a:rPr lang="en-US" sz="2600" b="1" dirty="0" smtClean="0">
                <a:latin typeface="inherit"/>
                <a:cs typeface="Calibri" panose="020F0502020204030204" pitchFamily="34" charset="0"/>
              </a:rPr>
              <a:t>Heavy</a:t>
            </a:r>
            <a:r>
              <a:rPr lang="en-US" sz="2600" dirty="0" smtClean="0">
                <a:latin typeface="inherit"/>
                <a:cs typeface="Calibri" panose="020F0502020204030204" pitchFamily="34" charset="0"/>
              </a:rPr>
              <a:t>: Construction </a:t>
            </a:r>
            <a:r>
              <a:rPr lang="en-US" sz="2600" dirty="0">
                <a:latin typeface="inherit"/>
                <a:cs typeface="Calibri" panose="020F0502020204030204" pitchFamily="34" charset="0"/>
              </a:rPr>
              <a:t>of things that do not fit in the previous 3 categories.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93207" y="774292"/>
            <a:ext cx="7821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inherit"/>
              </a:rPr>
              <a:t>Construction Types</a:t>
            </a:r>
            <a:endParaRPr lang="en-US" sz="4400" dirty="0"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347535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849" y="290050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576FA8B4-CDFB-4DEF-A6E2-DE1DFEE68FF2}"/>
              </a:ext>
            </a:extLst>
          </p:cNvPr>
          <p:cNvSpPr txBox="1">
            <a:spLocks/>
          </p:cNvSpPr>
          <p:nvPr/>
        </p:nvSpPr>
        <p:spPr>
          <a:xfrm>
            <a:off x="2497616" y="170897"/>
            <a:ext cx="8640283" cy="19372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latin typeface="inherit"/>
                <a:cs typeface="Calibri" panose="020F0502020204030204" pitchFamily="34" charset="0"/>
              </a:rPr>
              <a:t>WAGE DECISION “LOCK-IN”</a:t>
            </a:r>
            <a:r>
              <a:rPr lang="en-US" sz="2800" dirty="0" smtClean="0">
                <a:latin typeface="inherit"/>
                <a:cs typeface="Calibri" panose="020F0502020204030204" pitchFamily="34" charset="0"/>
              </a:rPr>
              <a:t/>
            </a:r>
            <a:br>
              <a:rPr lang="en-US" sz="2800" dirty="0" smtClean="0">
                <a:latin typeface="inherit"/>
                <a:cs typeface="Calibri" panose="020F0502020204030204" pitchFamily="34" charset="0"/>
              </a:rPr>
            </a:br>
            <a:r>
              <a:rPr lang="en-US" sz="2800" dirty="0" smtClean="0">
                <a:latin typeface="inherit"/>
                <a:cs typeface="Calibri" panose="020F0502020204030204" pitchFamily="34" charset="0"/>
              </a:rPr>
              <a:t>Competitively Bid Contracts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11926" y="2247000"/>
            <a:ext cx="8743373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inherit"/>
                <a:cs typeface="Calibri" panose="020F0502020204030204" pitchFamily="34" charset="0"/>
              </a:rPr>
              <a:t>Lock-in on bid opening date </a:t>
            </a:r>
            <a:r>
              <a:rPr lang="en-US" sz="2400" i="1" dirty="0">
                <a:latin typeface="inherit"/>
                <a:cs typeface="Calibri" panose="020F0502020204030204" pitchFamily="34" charset="0"/>
              </a:rPr>
              <a:t>provided</a:t>
            </a:r>
            <a:r>
              <a:rPr lang="en-US" sz="2400" dirty="0">
                <a:latin typeface="inherit"/>
                <a:cs typeface="Calibri" panose="020F0502020204030204" pitchFamily="34" charset="0"/>
              </a:rPr>
              <a:t> contract is awarded within 90 days.</a:t>
            </a:r>
          </a:p>
          <a:p>
            <a:pPr marL="342900" indent="-342900"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inherit"/>
                <a:cs typeface="Calibri" panose="020F0502020204030204" pitchFamily="34" charset="0"/>
              </a:rPr>
              <a:t>Must update wage decision if contract is awarded more than </a:t>
            </a:r>
            <a:r>
              <a:rPr lang="en-US" sz="2400" dirty="0">
                <a:latin typeface="inherit"/>
                <a:cs typeface="Calibri" panose="020F0502020204030204" pitchFamily="34" charset="0"/>
                <a:sym typeface="MS LineDraw" pitchFamily="49" charset="2"/>
              </a:rPr>
              <a:t>90 days after bid opening.</a:t>
            </a:r>
          </a:p>
          <a:p>
            <a:pPr marL="342900" indent="-342900"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inherit"/>
                <a:cs typeface="Calibri" panose="020F0502020204030204" pitchFamily="34" charset="0"/>
                <a:sym typeface="MS LineDraw" pitchFamily="49" charset="2"/>
              </a:rPr>
              <a:t>Modifications published less than 10 days before bid opening are not applicable if there is insufficient time to notify bidders.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3F837F3-875A-4CD0-924E-6213AA30B2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0" y="5064992"/>
            <a:ext cx="2996588" cy="170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44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828" y="458557"/>
            <a:ext cx="8566533" cy="1325563"/>
          </a:xfrm>
        </p:spPr>
        <p:txBody>
          <a:bodyPr/>
          <a:lstStyle/>
          <a:p>
            <a:r>
              <a:rPr lang="en-US" dirty="0" smtClean="0">
                <a:latin typeface="inherit"/>
              </a:rPr>
              <a:t>Certified Payrolls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7236" y="1824715"/>
            <a:ext cx="89696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82833"/>
                </a:solidFill>
                <a:latin typeface="inherit"/>
              </a:rPr>
              <a:t>Required by DOL – recommend </a:t>
            </a:r>
            <a:r>
              <a:rPr lang="en-US" sz="2000" dirty="0" smtClean="0">
                <a:solidFill>
                  <a:srgbClr val="282833"/>
                </a:solidFill>
                <a:latin typeface="inherit"/>
                <a:hlinkClick r:id="rId5"/>
              </a:rPr>
              <a:t>WH-347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 </a:t>
            </a:r>
            <a:endParaRPr lang="en-US" sz="20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82833"/>
                </a:solidFill>
                <a:latin typeface="inherit"/>
              </a:rPr>
              <a:t>Contractors must pay employees weekly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82833"/>
                </a:solidFill>
                <a:latin typeface="inherit"/>
              </a:rPr>
              <a:t>Payrolls must be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numbered and dated </a:t>
            </a:r>
            <a:r>
              <a:rPr lang="en-US" sz="2000" dirty="0">
                <a:solidFill>
                  <a:srgbClr val="282833"/>
                </a:solidFill>
                <a:latin typeface="inherit"/>
              </a:rPr>
              <a:t>correctly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82833"/>
                </a:solidFill>
                <a:latin typeface="inherit"/>
              </a:rPr>
              <a:t>Contractors must send original certified payroll to the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grant subrecipient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Project manager should review the certified payrolls</a:t>
            </a:r>
            <a:endParaRPr lang="en-US" sz="20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82833"/>
                </a:solidFill>
                <a:latin typeface="inherit"/>
              </a:rPr>
              <a:t>If work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is not completed, </a:t>
            </a:r>
            <a:r>
              <a:rPr lang="en-US" sz="2000" dirty="0">
                <a:solidFill>
                  <a:srgbClr val="282833"/>
                </a:solidFill>
                <a:latin typeface="inherit"/>
              </a:rPr>
              <a:t>the contractor should still submit a certified payroll with no work noted for that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week</a:t>
            </a:r>
            <a:endParaRPr lang="en-US" sz="20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Subrecipient shall submit </a:t>
            </a:r>
            <a:r>
              <a:rPr lang="en-US" sz="2000" dirty="0">
                <a:solidFill>
                  <a:srgbClr val="282833"/>
                </a:solidFill>
                <a:latin typeface="inherit"/>
              </a:rPr>
              <a:t>original certified payrolls to the City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along </a:t>
            </a:r>
            <a:r>
              <a:rPr lang="en-US" sz="2000" dirty="0">
                <a:solidFill>
                  <a:srgbClr val="282833"/>
                </a:solidFill>
                <a:latin typeface="inherit"/>
              </a:rPr>
              <a:t>with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Request For Payment form when </a:t>
            </a:r>
            <a:r>
              <a:rPr lang="en-US" sz="2000" dirty="0">
                <a:solidFill>
                  <a:srgbClr val="282833"/>
                </a:solidFill>
                <a:latin typeface="inherit"/>
              </a:rPr>
              <a:t>submitting a request for funds.</a:t>
            </a:r>
          </a:p>
          <a:p>
            <a:endParaRPr lang="en-US" sz="1600" dirty="0">
              <a:solidFill>
                <a:srgbClr val="28283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828" y="458557"/>
            <a:ext cx="8566533" cy="1325563"/>
          </a:xfrm>
        </p:spPr>
        <p:txBody>
          <a:bodyPr/>
          <a:lstStyle/>
          <a:p>
            <a:r>
              <a:rPr lang="en-US" dirty="0" smtClean="0">
                <a:latin typeface="inherit"/>
              </a:rPr>
              <a:t>Payroll Submission Contacts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7236" y="1824715"/>
            <a:ext cx="896966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Submit your weekly payrolls to BOTH:</a:t>
            </a:r>
          </a:p>
          <a:p>
            <a:endParaRPr lang="en-US" sz="2000" dirty="0" smtClean="0">
              <a:solidFill>
                <a:srgbClr val="282833"/>
              </a:solidFill>
              <a:latin typeface="inherit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Jennifer Swett, Compliance Officer </a:t>
            </a:r>
            <a:r>
              <a:rPr lang="en-US" sz="2000" dirty="0" smtClean="0">
                <a:solidFill>
                  <a:srgbClr val="282833"/>
                </a:solidFill>
                <a:latin typeface="inherit"/>
                <a:hlinkClick r:id="rId5"/>
              </a:rPr>
              <a:t>jswett@Bethlehem-pa.gov</a:t>
            </a:r>
            <a:endParaRPr lang="en-US" sz="2000" dirty="0" smtClean="0">
              <a:solidFill>
                <a:srgbClr val="282833"/>
              </a:solidFill>
              <a:latin typeface="inherit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Robert G. Vidoni, 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Housing &amp; Community Development Administrator </a:t>
            </a:r>
            <a:r>
              <a:rPr lang="en-US" sz="2000" dirty="0" smtClean="0">
                <a:solidFill>
                  <a:srgbClr val="282833"/>
                </a:solidFill>
                <a:latin typeface="inherit"/>
                <a:hlinkClick r:id="rId6"/>
              </a:rPr>
              <a:t>rvidoni@Bethlehem-pa.gov</a:t>
            </a:r>
            <a:r>
              <a:rPr lang="en-US" sz="2000" dirty="0" smtClean="0">
                <a:solidFill>
                  <a:srgbClr val="282833"/>
                </a:solidFill>
                <a:latin typeface="inherit"/>
              </a:rPr>
              <a:t>, 610-997-5731</a:t>
            </a:r>
          </a:p>
          <a:p>
            <a:endParaRPr lang="en-US" sz="2000" dirty="0">
              <a:solidFill>
                <a:srgbClr val="282833"/>
              </a:solidFill>
              <a:latin typeface="inherit"/>
            </a:endParaRPr>
          </a:p>
          <a:p>
            <a:endParaRPr lang="en-US" sz="1600" dirty="0">
              <a:solidFill>
                <a:srgbClr val="28283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2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Completing Payroll 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1765" y="1690688"/>
            <a:ext cx="78047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Ask yourself…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Has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the contractor paid the correct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rate for that work classification? </a:t>
            </a:r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82833"/>
                </a:solidFill>
                <a:latin typeface="inherit"/>
              </a:rPr>
              <a:t>Has the contractor paid appropriate fringe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benefits or provided details on how fringe benefits are used? </a:t>
            </a:r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Has the contractor’s Certifying Officer signed each weekly payroll?</a:t>
            </a:r>
          </a:p>
          <a:p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**There is a backside to the payroll form! It must be filled out.</a:t>
            </a:r>
            <a:endParaRPr lang="en-US" sz="24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0031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Typical DBA Problems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5617" y="1558136"/>
            <a:ext cx="864028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inherit"/>
            </a:endParaRPr>
          </a:p>
          <a:p>
            <a:pPr marL="342900" indent="-342900">
              <a:buFontTx/>
              <a:buAutoNum type="arabicPeriod"/>
            </a:pPr>
            <a:r>
              <a:rPr lang="en-US" sz="2000" dirty="0">
                <a:latin typeface="inherit"/>
              </a:rPr>
              <a:t>An incorrect wage determination is being used.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inherit"/>
              </a:rPr>
              <a:t>Misclassification </a:t>
            </a:r>
            <a:r>
              <a:rPr lang="en-US" sz="2000" dirty="0">
                <a:latin typeface="inherit"/>
              </a:rPr>
              <a:t>of laborers and mechanics. </a:t>
            </a:r>
            <a:endParaRPr lang="en-US" sz="2000" dirty="0" smtClean="0">
              <a:latin typeface="inherit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inherit"/>
              </a:rPr>
              <a:t>Failure </a:t>
            </a:r>
            <a:r>
              <a:rPr lang="en-US" sz="2000" dirty="0">
                <a:latin typeface="inherit"/>
              </a:rPr>
              <a:t>to pay full prevailing wage, including fringe benefits, for all hours worked (including overtime hours). </a:t>
            </a:r>
            <a:endParaRPr lang="en-US" sz="2000" dirty="0" smtClean="0">
              <a:latin typeface="inherit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inherit"/>
              </a:rPr>
              <a:t>Inadequate </a:t>
            </a:r>
            <a:r>
              <a:rPr lang="en-US" sz="2000" dirty="0">
                <a:latin typeface="inherit"/>
              </a:rPr>
              <a:t>recordkeeping, such as not counting all hours worked or not recording hours worked by an individual in two or more classifications during a day. </a:t>
            </a:r>
            <a:endParaRPr lang="en-US" sz="2000" dirty="0" smtClean="0">
              <a:latin typeface="inherit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inherit"/>
              </a:rPr>
              <a:t>Failure </a:t>
            </a:r>
            <a:r>
              <a:rPr lang="en-US" sz="2000" dirty="0">
                <a:latin typeface="inherit"/>
              </a:rPr>
              <a:t>to submit certified payrolls weekly. </a:t>
            </a:r>
            <a:endParaRPr lang="en-US" sz="2000" dirty="0" smtClean="0">
              <a:latin typeface="inherit"/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latin typeface="inherit"/>
              </a:rPr>
              <a:t>Failure </a:t>
            </a:r>
            <a:r>
              <a:rPr lang="en-US" sz="2000" dirty="0">
                <a:latin typeface="inherit"/>
              </a:rPr>
              <a:t>to post the Davis-Bacon poster and applicable wage determination.</a:t>
            </a:r>
            <a:endParaRPr lang="en-US" sz="20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30910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nherit"/>
              </a:endParaRPr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1554" y="3218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inherit"/>
              </a:rPr>
              <a:t>Training Purpose</a:t>
            </a:r>
            <a:endParaRPr lang="en-US" dirty="0">
              <a:latin typeface="inheri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2590" y="1787615"/>
            <a:ext cx="86637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rgbClr val="000000"/>
              </a:solidFill>
              <a:latin typeface="inheri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82833"/>
                </a:solidFill>
                <a:latin typeface="inherit"/>
              </a:rPr>
              <a:t>Provide CDBG Sub-recipients with information to ensure compliance with CDBG agreement and applicable rules and regulations.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82833"/>
                </a:solidFill>
                <a:latin typeface="inherit"/>
              </a:rPr>
              <a:t>Provide info to define expectations and procedures for receiving reimbursement. </a:t>
            </a:r>
          </a:p>
        </p:txBody>
      </p:sp>
    </p:spTree>
    <p:extLst>
      <p:ext uri="{BB962C8B-B14F-4D97-AF65-F5344CB8AC3E}">
        <p14:creationId xmlns:p14="http://schemas.microsoft.com/office/powerpoint/2010/main" val="26243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Employee Interviews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5617" y="1558136"/>
            <a:ext cx="8174183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>
              <a:solidFill>
                <a:srgbClr val="000000"/>
              </a:solidFill>
              <a:latin typeface="inherit"/>
            </a:endParaRPr>
          </a:p>
          <a:p>
            <a:r>
              <a:rPr lang="en-US" sz="2400" dirty="0">
                <a:solidFill>
                  <a:srgbClr val="282833"/>
                </a:solidFill>
                <a:latin typeface="inherit"/>
              </a:rPr>
              <a:t>Information provided is confidential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rgbClr val="282833"/>
                </a:solidFill>
                <a:latin typeface="inherit"/>
              </a:rPr>
              <a:t>Are </a:t>
            </a:r>
            <a:r>
              <a:rPr lang="en-US" dirty="0">
                <a:solidFill>
                  <a:srgbClr val="282833"/>
                </a:solidFill>
                <a:latin typeface="inherit"/>
              </a:rPr>
              <a:t>employees </a:t>
            </a:r>
            <a:r>
              <a:rPr lang="en-US" dirty="0" smtClean="0">
                <a:solidFill>
                  <a:srgbClr val="282833"/>
                </a:solidFill>
                <a:latin typeface="inherit"/>
              </a:rPr>
              <a:t>paid </a:t>
            </a:r>
            <a:r>
              <a:rPr lang="en-US" dirty="0">
                <a:solidFill>
                  <a:srgbClr val="282833"/>
                </a:solidFill>
                <a:latin typeface="inherit"/>
              </a:rPr>
              <a:t>weekly?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82833"/>
                </a:solidFill>
                <a:latin typeface="inherit"/>
              </a:rPr>
              <a:t>What wage </a:t>
            </a:r>
            <a:r>
              <a:rPr lang="en-US" dirty="0" smtClean="0">
                <a:solidFill>
                  <a:srgbClr val="282833"/>
                </a:solidFill>
                <a:latin typeface="inherit"/>
              </a:rPr>
              <a:t>rate are </a:t>
            </a:r>
            <a:r>
              <a:rPr lang="en-US" dirty="0">
                <a:solidFill>
                  <a:srgbClr val="282833"/>
                </a:solidFill>
                <a:latin typeface="inherit"/>
              </a:rPr>
              <a:t>they being </a:t>
            </a:r>
            <a:r>
              <a:rPr lang="en-US" dirty="0" smtClean="0">
                <a:solidFill>
                  <a:srgbClr val="282833"/>
                </a:solidFill>
                <a:latin typeface="inherit"/>
              </a:rPr>
              <a:t>paid and for what work classification?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rgbClr val="282833"/>
                </a:solidFill>
                <a:latin typeface="inherit"/>
              </a:rPr>
              <a:t>Are </a:t>
            </a:r>
            <a:r>
              <a:rPr lang="en-US" dirty="0">
                <a:solidFill>
                  <a:srgbClr val="282833"/>
                </a:solidFill>
                <a:latin typeface="inherit"/>
              </a:rPr>
              <a:t>the required </a:t>
            </a:r>
            <a:r>
              <a:rPr lang="en-US" dirty="0" smtClean="0">
                <a:solidFill>
                  <a:srgbClr val="282833"/>
                </a:solidFill>
                <a:latin typeface="inherit"/>
              </a:rPr>
              <a:t>DBA signs displayed, where? </a:t>
            </a:r>
            <a:endParaRPr lang="en-US" dirty="0">
              <a:solidFill>
                <a:srgbClr val="282833"/>
              </a:solidFill>
              <a:latin typeface="inherit"/>
            </a:endParaRPr>
          </a:p>
          <a:p>
            <a:endParaRPr lang="en-US" dirty="0">
              <a:solidFill>
                <a:srgbClr val="282833"/>
              </a:solidFill>
              <a:latin typeface="inherit"/>
            </a:endParaRPr>
          </a:p>
          <a:p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Interview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statements should contain: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rgbClr val="282833"/>
                </a:solidFill>
                <a:latin typeface="inherit"/>
              </a:rPr>
              <a:t>Place </a:t>
            </a:r>
            <a:r>
              <a:rPr lang="en-US" dirty="0">
                <a:solidFill>
                  <a:srgbClr val="282833"/>
                </a:solidFill>
                <a:latin typeface="inherit"/>
              </a:rPr>
              <a:t>and date of interview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82833"/>
                </a:solidFill>
                <a:latin typeface="inherit"/>
              </a:rPr>
              <a:t>Name and address of employer/employee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82833"/>
                </a:solidFill>
                <a:latin typeface="inherit"/>
              </a:rPr>
              <a:t>Employment status and </a:t>
            </a:r>
            <a:r>
              <a:rPr lang="en-US" dirty="0" smtClean="0">
                <a:solidFill>
                  <a:srgbClr val="282833"/>
                </a:solidFill>
                <a:latin typeface="inherit"/>
              </a:rPr>
              <a:t>work classification </a:t>
            </a:r>
            <a:endParaRPr lang="en-US" dirty="0">
              <a:solidFill>
                <a:srgbClr val="282833"/>
              </a:solidFill>
              <a:latin typeface="inheri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282833"/>
                </a:solidFill>
                <a:latin typeface="inherit"/>
              </a:rPr>
              <a:t>Alleged violations </a:t>
            </a:r>
          </a:p>
          <a:p>
            <a:endParaRPr lang="en-US" dirty="0">
              <a:solidFill>
                <a:srgbClr val="282833"/>
              </a:solidFill>
              <a:latin typeface="inherit"/>
            </a:endParaRPr>
          </a:p>
          <a:p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Employee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Interviews to be Conducted by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Sub-Recipients -  </a:t>
            </a:r>
            <a:r>
              <a:rPr lang="en-US" sz="1600" dirty="0" smtClean="0">
                <a:solidFill>
                  <a:srgbClr val="282833"/>
                </a:solidFill>
                <a:latin typeface="inherit"/>
                <a:hlinkClick r:id="rId5"/>
              </a:rPr>
              <a:t>Utilize Current HUD Form 11</a:t>
            </a:r>
            <a:endParaRPr lang="en-US" sz="16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74402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079" y="436419"/>
            <a:ext cx="4804431" cy="62137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385463" y="1839191"/>
            <a:ext cx="26600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inherit"/>
                <a:cs typeface="Calibri" panose="020F0502020204030204" pitchFamily="34" charset="0"/>
              </a:rPr>
              <a:t>The Davis-Bacon poster, and a copy of the applicable Davis-Bacon wage decision, must be displayed at the job site of every project subject to Davis-Bacon wage requirements.</a:t>
            </a:r>
          </a:p>
          <a:p>
            <a:r>
              <a:rPr lang="en-US" dirty="0" smtClean="0">
                <a:latin typeface="inherit"/>
                <a:hlinkClick r:id="rId6"/>
              </a:rPr>
              <a:t>DBA Poster – ENGLISH</a:t>
            </a:r>
            <a:endParaRPr lang="en-US" dirty="0" smtClean="0">
              <a:latin typeface="inherit"/>
            </a:endParaRPr>
          </a:p>
          <a:p>
            <a:r>
              <a:rPr lang="en-US" dirty="0" smtClean="0">
                <a:latin typeface="inherit"/>
                <a:hlinkClick r:id="rId7"/>
              </a:rPr>
              <a:t>DBA Poster - ESPANOL</a:t>
            </a:r>
            <a:endParaRPr lang="en-US" dirty="0"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93751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Beneficiary Data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35282" y="1959532"/>
            <a:ext cx="911051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inherit"/>
              </a:rPr>
              <a:t>Documenting direct beneficiary data is c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ritical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to the City for demonstrating compliance with CDBG National Objectives.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If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not received, HUD puts a hold on City funds to reimburse all other HUD funded expenses.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endParaRPr lang="en-US" sz="8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Demonstrates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that CDBG expenditures are benefitting low to moderate income households.</a:t>
            </a:r>
          </a:p>
        </p:txBody>
      </p:sp>
    </p:spTree>
    <p:extLst>
      <p:ext uri="{BB962C8B-B14F-4D97-AF65-F5344CB8AC3E}">
        <p14:creationId xmlns:p14="http://schemas.microsoft.com/office/powerpoint/2010/main" val="12563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Beneficiary Data Needed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7792" y="1742801"/>
            <a:ext cx="756458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HOME projects require an income certification form. Beneficiaries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should complete Self Certification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Form. (Household income information)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An Accomplishment Form shall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be submitted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as part of the final Request For Payment. </a:t>
            </a:r>
          </a:p>
          <a:p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82833"/>
                </a:solidFill>
                <a:latin typeface="inherit"/>
              </a:rPr>
              <a:t>What happens if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the City does not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receive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accomplishment data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? HUD stops the flow of funds to all CDBG and HOME funded activities until data is entered.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8283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7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763" y="56558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inherit"/>
              </a:rPr>
              <a:t>City of </a:t>
            </a:r>
            <a:r>
              <a:rPr lang="en-US" sz="3600" dirty="0" smtClean="0">
                <a:latin typeface="inherit"/>
              </a:rPr>
              <a:t>Bethlehem</a:t>
            </a:r>
            <a:br>
              <a:rPr lang="en-US" sz="3600" dirty="0" smtClean="0">
                <a:latin typeface="inherit"/>
              </a:rPr>
            </a:br>
            <a:r>
              <a:rPr lang="en-US" sz="3600" dirty="0" smtClean="0">
                <a:latin typeface="inherit"/>
              </a:rPr>
              <a:t>Low </a:t>
            </a:r>
            <a:r>
              <a:rPr lang="en-US" sz="3600" dirty="0">
                <a:latin typeface="inherit"/>
              </a:rPr>
              <a:t>to Moderate Income Limits for F.Y. 2020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07919"/>
              </p:ext>
            </p:extLst>
          </p:nvPr>
        </p:nvGraphicFramePr>
        <p:xfrm>
          <a:off x="1974273" y="1969213"/>
          <a:ext cx="7949044" cy="37728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3711"/>
                <a:gridCol w="1822419"/>
                <a:gridCol w="1479414"/>
                <a:gridCol w="1651750"/>
                <a:gridCol w="1651750"/>
              </a:tblGrid>
              <a:tr h="8984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cap="small" dirty="0">
                          <a:effectLst/>
                        </a:rPr>
                        <a:t>Family Size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en-US" sz="1200" u="sng" cap="small">
                          <a:effectLst/>
                        </a:rPr>
                        <a:t>Extremely Low Income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cap="small">
                          <a:effectLst/>
                        </a:rPr>
                        <a:t>(0% to 30% of Median)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8895" algn="l"/>
                          <a:tab pos="187325" algn="l"/>
                        </a:tabLst>
                      </a:pPr>
                      <a:r>
                        <a:rPr lang="en-US" sz="1200" u="sng" cap="small" dirty="0">
                          <a:effectLst/>
                        </a:rPr>
                        <a:t>Very Low Income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cap="small" dirty="0">
                          <a:effectLst/>
                        </a:rPr>
                        <a:t>(30% to 50% of Median)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cap="small">
                          <a:effectLst/>
                        </a:rPr>
                        <a:t>Low Income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cap="small">
                          <a:effectLst/>
                        </a:rPr>
                        <a:t>(50% to 80% of Median)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 cap="small">
                          <a:effectLst/>
                        </a:rPr>
                        <a:t>Over Income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(Over 80% OF MEDIAN)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$16,450 or less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$16,451 to $27,400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$27,401 to $43,800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Above $43,800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$18,800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$18,801 to $31,300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$31,301 to $50,050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Above $50,050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$21,720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$21,721 to $35,200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$35,201 to $56,300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$56,300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$26,200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$26,200 to $39,100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$39,101 to $62,550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$62,550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$30,680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$30,680 to $42,250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$42,251 to $67,600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$67,600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$35,160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$35,161 to $45,500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$45,501 to $72,600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$72,600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$39,640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$39,640 to $48,500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$48,501 to $77,600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$77,600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9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 Person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$44,120 or less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$43,120 to $51,650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$51,651 to $82,600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Above $82,600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25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849" y="290050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76452" y="2228193"/>
            <a:ext cx="10515600" cy="3058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inherit"/>
              </a:rPr>
              <a:t>Program Contacts</a:t>
            </a:r>
          </a:p>
          <a:p>
            <a:endParaRPr lang="en-US" sz="2900" dirty="0" smtClean="0">
              <a:solidFill>
                <a:srgbClr val="282833"/>
              </a:solidFill>
              <a:latin typeface="inherit"/>
            </a:endParaRPr>
          </a:p>
          <a:p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Robert G. Vidoni, </a:t>
            </a:r>
            <a:r>
              <a:rPr lang="en-US" sz="2900" dirty="0">
                <a:solidFill>
                  <a:srgbClr val="282833"/>
                </a:solidFill>
                <a:latin typeface="inherit"/>
              </a:rPr>
              <a:t>Housing &amp; Community Development </a:t>
            </a:r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Administrator </a:t>
            </a:r>
            <a:r>
              <a:rPr lang="en-US" sz="2900" dirty="0" smtClean="0">
                <a:solidFill>
                  <a:srgbClr val="282833"/>
                </a:solidFill>
                <a:latin typeface="inherit"/>
                <a:hlinkClick r:id="rId5"/>
              </a:rPr>
              <a:t>rvidoni@bethlehem-pa.gov</a:t>
            </a:r>
            <a:r>
              <a:rPr lang="en-US" sz="2900" dirty="0">
                <a:solidFill>
                  <a:srgbClr val="282833"/>
                </a:solidFill>
                <a:latin typeface="inherit"/>
              </a:rPr>
              <a:t>, </a:t>
            </a:r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610-997-5731</a:t>
            </a:r>
          </a:p>
          <a:p>
            <a:endParaRPr lang="en-US" sz="2900" dirty="0" smtClean="0">
              <a:solidFill>
                <a:srgbClr val="282833"/>
              </a:solidFill>
              <a:latin typeface="inherit"/>
            </a:endParaRPr>
          </a:p>
          <a:p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Trevor Gross, </a:t>
            </a:r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Grant Management Assistance </a:t>
            </a:r>
          </a:p>
          <a:p>
            <a:r>
              <a:rPr lang="en-US" sz="2900" dirty="0" smtClean="0">
                <a:solidFill>
                  <a:srgbClr val="282833"/>
                </a:solidFill>
                <a:latin typeface="inherit"/>
                <a:hlinkClick r:id="rId6"/>
              </a:rPr>
              <a:t>tgross@bethlehem-pa.gov</a:t>
            </a:r>
            <a:r>
              <a:rPr lang="en-US" sz="2900" dirty="0" smtClean="0">
                <a:solidFill>
                  <a:srgbClr val="282833"/>
                </a:solidFill>
                <a:latin typeface="inherit"/>
              </a:rPr>
              <a:t>, 610-419-1447</a:t>
            </a:r>
            <a:endParaRPr lang="en-US" sz="2900" dirty="0">
              <a:solidFill>
                <a:srgbClr val="282833"/>
              </a:solidFill>
              <a:latin typeface="inherit"/>
            </a:endParaRPr>
          </a:p>
          <a:p>
            <a:pPr algn="ctr"/>
            <a:endParaRPr lang="en-US" dirty="0"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96696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nherit"/>
              </a:endParaRPr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Training Overview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17966" y="1846260"/>
            <a:ext cx="6096000" cy="3416320"/>
          </a:xfrm>
          <a:prstGeom prst="rect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Documents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to submit to the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City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Labor Standards for CDBG/HOME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Davis Bacon Wage Rate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SAM system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Request For Payment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Beneficiary data</a:t>
            </a:r>
            <a:endParaRPr lang="en-US" sz="24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10044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Documents to Submit to the City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1771878"/>
            <a:ext cx="6096000" cy="40626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inherit"/>
              </a:rPr>
              <a:t>Construction Project:</a:t>
            </a:r>
            <a:endParaRPr lang="en-US" sz="2400" dirty="0">
              <a:solidFill>
                <a:srgbClr val="000000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Bid package prepared by a qualified professional</a:t>
            </a:r>
          </a:p>
          <a:p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82833"/>
                </a:solidFill>
                <a:latin typeface="inherit"/>
              </a:rPr>
              <a:t>Bid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Notices/RFP/RFQ including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Davis Bacon language.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Bid opening &amp; award. </a:t>
            </a:r>
          </a:p>
          <a:p>
            <a:endParaRPr lang="en-US" sz="24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Contract(s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) for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construction, including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Davis Bacon language and wage determinations</a:t>
            </a:r>
          </a:p>
          <a:p>
            <a:endParaRPr lang="en-US" dirty="0">
              <a:solidFill>
                <a:srgbClr val="28283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inherit"/>
              </a:endParaRPr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Requesting CDBG Funds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53490" y="1535350"/>
            <a:ext cx="772044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City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generally pays on a reimbursement basis.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282833"/>
                </a:solidFill>
                <a:latin typeface="inherit"/>
              </a:rPr>
              <a:t>Sub-recipients submit a completed “Request for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Payment”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form.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Back-up documentation include: </a:t>
            </a:r>
            <a:endParaRPr lang="en-US" sz="2200" dirty="0">
              <a:solidFill>
                <a:srgbClr val="282833"/>
              </a:solidFill>
              <a:latin typeface="inherit"/>
            </a:endParaRP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Contractor invoices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for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materials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Contractor weekly labor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payrolls subject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to Davis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Bacon wage rates and fringe benefits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Proof of contractor payment (copy of cancelled checks or credit card or bank statement)</a:t>
            </a:r>
            <a:endParaRPr lang="en-US" sz="2200" dirty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Payment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from City should be received within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2-3 </a:t>
            </a:r>
            <a:r>
              <a:rPr lang="en-US" sz="2200" dirty="0">
                <a:solidFill>
                  <a:srgbClr val="282833"/>
                </a:solidFill>
                <a:latin typeface="inherit"/>
              </a:rPr>
              <a:t>weeks of </a:t>
            </a:r>
            <a:r>
              <a:rPr lang="en-US" sz="2200" dirty="0" smtClean="0">
                <a:solidFill>
                  <a:srgbClr val="282833"/>
                </a:solidFill>
                <a:latin typeface="inherit"/>
              </a:rPr>
              <a:t>a completed and accurate submission. </a:t>
            </a:r>
            <a:endParaRPr lang="en-US" sz="22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5883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064" y="448824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inherit"/>
              </a:rPr>
              <a:t>Subrecipient Responsibilities</a:t>
            </a:r>
            <a:endParaRPr lang="en-US" dirty="0">
              <a:latin typeface="inheri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03104" y="1934092"/>
            <a:ext cx="9445005" cy="36081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inherit"/>
              </a:rPr>
              <a:t>Determine </a:t>
            </a:r>
            <a:r>
              <a:rPr lang="en-US" sz="3400" dirty="0">
                <a:latin typeface="inherit"/>
              </a:rPr>
              <a:t>“prevailing wages” 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400" dirty="0">
                <a:latin typeface="inherit"/>
              </a:rPr>
              <a:t>Include Davis Bacon language and wage determinations in </a:t>
            </a:r>
            <a:r>
              <a:rPr lang="en-US" sz="3400" dirty="0" smtClean="0">
                <a:latin typeface="inherit"/>
              </a:rPr>
              <a:t>Bid/RFP </a:t>
            </a:r>
            <a:r>
              <a:rPr lang="en-US" sz="3400" dirty="0">
                <a:latin typeface="inherit"/>
              </a:rPr>
              <a:t>documents </a:t>
            </a:r>
            <a:r>
              <a:rPr lang="en-US" sz="3400" dirty="0" smtClean="0">
                <a:latin typeface="inherit"/>
              </a:rPr>
              <a:t>and </a:t>
            </a:r>
            <a:r>
              <a:rPr lang="en-US" sz="3400" dirty="0">
                <a:latin typeface="inherit"/>
              </a:rPr>
              <a:t>contracts (Davis Bacon applies to </a:t>
            </a:r>
            <a:r>
              <a:rPr lang="en-US" sz="3400" dirty="0" smtClean="0">
                <a:latin typeface="inherit"/>
              </a:rPr>
              <a:t>contractors and all sub-contractors</a:t>
            </a:r>
            <a:r>
              <a:rPr lang="en-US" sz="3400" dirty="0">
                <a:latin typeface="inherit"/>
              </a:rPr>
              <a:t>) 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inherit"/>
              </a:rPr>
              <a:t>Bring a Project Manager on board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inherit"/>
              </a:rPr>
              <a:t>Prepare a bid package, undergo a bidding process, bid award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inherit"/>
              </a:rPr>
              <a:t>Project Manager should review </a:t>
            </a:r>
            <a:r>
              <a:rPr lang="en-US" sz="3400" dirty="0">
                <a:latin typeface="inherit"/>
              </a:rPr>
              <a:t>Certified Payrolls 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3400" dirty="0">
                <a:latin typeface="inherit"/>
              </a:rPr>
              <a:t>Perform oversight function and conduct </a:t>
            </a:r>
            <a:r>
              <a:rPr lang="en-US" sz="3400" dirty="0" smtClean="0">
                <a:latin typeface="inherit"/>
              </a:rPr>
              <a:t>contractor employee interviews</a:t>
            </a:r>
            <a:endParaRPr lang="en-US" sz="3400" u="sng" dirty="0"/>
          </a:p>
        </p:txBody>
      </p:sp>
    </p:spTree>
    <p:extLst>
      <p:ext uri="{BB962C8B-B14F-4D97-AF65-F5344CB8AC3E}">
        <p14:creationId xmlns:p14="http://schemas.microsoft.com/office/powerpoint/2010/main" val="340351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3836" y="321824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inherit"/>
              </a:rPr>
              <a:t>City of Bethlehem Responsibilities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8031" y="1812198"/>
            <a:ext cx="8437418" cy="394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Complete the activity’s environmental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Retains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the authority to investigate, monitor, and enforce DBA requirements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Conducts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compliance audits with the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Subrecipient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and contractors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Investigates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potential violations or complaints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Reviews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certified payrolls submitted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Withhold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CDBG payments from </a:t>
            </a: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Subrecipients </a:t>
            </a:r>
            <a:r>
              <a:rPr lang="en-US" sz="2400" dirty="0">
                <a:solidFill>
                  <a:srgbClr val="282833"/>
                </a:solidFill>
                <a:latin typeface="inherit"/>
              </a:rPr>
              <a:t>not in compliance with Davis Bacon </a:t>
            </a:r>
            <a:endParaRPr lang="en-US" sz="2400" dirty="0" smtClean="0">
              <a:solidFill>
                <a:srgbClr val="282833"/>
              </a:solidFill>
              <a:latin typeface="inherit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rgbClr val="282833"/>
                </a:solidFill>
                <a:latin typeface="inherit"/>
              </a:rPr>
              <a:t>Issue payment</a:t>
            </a:r>
            <a:endParaRPr lang="en-US" sz="2400" dirty="0">
              <a:solidFill>
                <a:srgbClr val="282833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61689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inherit"/>
              </a:rPr>
              <a:t>The Davis-Bacon Act </a:t>
            </a:r>
            <a:r>
              <a:rPr lang="en-US" sz="3200" dirty="0" smtClean="0">
                <a:latin typeface="inherit"/>
              </a:rPr>
              <a:t>(DBA)</a:t>
            </a:r>
            <a:endParaRPr lang="en-US" sz="3200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561559"/>
            <a:ext cx="1008264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spcBef>
                <a:spcPts val="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en-US" sz="2400" dirty="0" smtClean="0">
              <a:latin typeface="inherit"/>
            </a:endParaRPr>
          </a:p>
          <a:p>
            <a:pPr marL="8001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inherit"/>
                <a:cs typeface="Calibri" panose="020F0502020204030204" pitchFamily="34" charset="0"/>
              </a:rPr>
              <a:t>Requires the payment of prevailing wage rates to all laborers and mechanics on Federal government construction projects in excess of $2,000.</a:t>
            </a:r>
          </a:p>
          <a:p>
            <a:pPr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US" sz="2400" dirty="0" smtClean="0">
              <a:latin typeface="inherit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inherit"/>
                <a:cs typeface="Calibri" panose="020F0502020204030204" pitchFamily="34" charset="0"/>
              </a:rPr>
              <a:t>Construction includes alteration and/or repair, including, painting and decorating of public buildings or works.</a:t>
            </a:r>
            <a:endParaRPr lang="en-US" sz="2400" dirty="0">
              <a:latin typeface="inheri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8886385" y="5582844"/>
            <a:ext cx="3098128" cy="1183881"/>
            <a:chOff x="6705600" y="5879139"/>
            <a:chExt cx="2362200" cy="902662"/>
          </a:xfrm>
        </p:grpSpPr>
        <p:sp>
          <p:nvSpPr>
            <p:cNvPr id="4" name="Rectangle 3"/>
            <p:cNvSpPr/>
            <p:nvPr/>
          </p:nvSpPr>
          <p:spPr>
            <a:xfrm>
              <a:off x="6705600" y="5879139"/>
              <a:ext cx="2362200" cy="9026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Schiavone\Pictures\Bethlehem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0936" y="5941043"/>
              <a:ext cx="2266864" cy="840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5" descr="Symbols_Sta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1" r="7999" b="3000"/>
          <a:stretch>
            <a:fillRect/>
          </a:stretch>
        </p:blipFill>
        <p:spPr bwMode="auto">
          <a:xfrm>
            <a:off x="0" y="0"/>
            <a:ext cx="2205517" cy="196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2909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inherit"/>
              </a:rPr>
              <a:t>DBA Applicability for CDBG</a:t>
            </a:r>
            <a:endParaRPr lang="en-US" dirty="0">
              <a:latin typeface="inheri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0494" y="1807974"/>
            <a:ext cx="8527473" cy="5232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0" i="0" u="none" strike="noStrike" dirty="0" smtClean="0">
                <a:effectLst/>
                <a:latin typeface="inherit"/>
              </a:rPr>
              <a:t>Key Points of Applicability for CDBG Program:</a:t>
            </a:r>
            <a:endParaRPr lang="en-US" sz="2800" dirty="0">
              <a:latin typeface="inheri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7976" y="2412122"/>
            <a:ext cx="85274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inherit"/>
                <a:cs typeface="Calibri" panose="020F0502020204030204" pitchFamily="34" charset="0"/>
              </a:rPr>
              <a:t>Construction contracts </a:t>
            </a:r>
            <a:r>
              <a:rPr lang="en-US" sz="2000" dirty="0" smtClean="0">
                <a:latin typeface="inherit"/>
                <a:cs typeface="Calibri" panose="020F0502020204030204" pitchFamily="34" charset="0"/>
                <a:sym typeface="Symbol" pitchFamily="18" charset="2"/>
              </a:rPr>
              <a:t>over </a:t>
            </a:r>
            <a:r>
              <a:rPr lang="en-US" sz="2000" dirty="0" smtClean="0">
                <a:latin typeface="inherit"/>
                <a:cs typeface="Calibri" panose="020F0502020204030204" pitchFamily="34" charset="0"/>
              </a:rPr>
              <a:t>$2,000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inherit"/>
                <a:cs typeface="Calibri" panose="020F0502020204030204" pitchFamily="34" charset="0"/>
              </a:rPr>
              <a:t>C</a:t>
            </a:r>
            <a:r>
              <a:rPr lang="en-US" sz="2000" dirty="0" smtClean="0">
                <a:latin typeface="inherit"/>
                <a:cs typeface="Calibri" panose="020F0502020204030204" pitchFamily="34" charset="0"/>
              </a:rPr>
              <a:t>onstruction work financed in whole or in part…(</a:t>
            </a:r>
            <a:r>
              <a:rPr lang="en-US" sz="2000" dirty="0">
                <a:latin typeface="inherit"/>
              </a:rPr>
              <a:t>If CDBG funds are used to finance only a portion of the construction work, labor standards are applicable to the </a:t>
            </a:r>
            <a:r>
              <a:rPr lang="en-US" sz="2000" i="1" dirty="0">
                <a:latin typeface="inherit"/>
              </a:rPr>
              <a:t>entire</a:t>
            </a:r>
            <a:r>
              <a:rPr lang="en-US" sz="2000" dirty="0">
                <a:latin typeface="inherit"/>
              </a:rPr>
              <a:t> construction </a:t>
            </a:r>
            <a:r>
              <a:rPr lang="en-US" sz="2000" dirty="0" smtClean="0">
                <a:latin typeface="inherit"/>
              </a:rPr>
              <a:t>work)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inherit"/>
                <a:cs typeface="Calibri" panose="020F0502020204030204" pitchFamily="34" charset="0"/>
              </a:rPr>
              <a:t>All laborers and mechanics employed by contractors or subcontractors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inherit"/>
                <a:cs typeface="Calibri" panose="020F0502020204030204" pitchFamily="34" charset="0"/>
              </a:rPr>
              <a:t>Soft costs </a:t>
            </a:r>
            <a:r>
              <a:rPr lang="en-US" sz="2000" u="sng" dirty="0">
                <a:latin typeface="inherit"/>
                <a:cs typeface="Calibri" panose="020F0502020204030204" pitchFamily="34" charset="0"/>
              </a:rPr>
              <a:t>generally do not </a:t>
            </a:r>
            <a:r>
              <a:rPr lang="en-US" sz="2000" dirty="0">
                <a:latin typeface="inherit"/>
                <a:cs typeface="Calibri" panose="020F0502020204030204" pitchFamily="34" charset="0"/>
              </a:rPr>
              <a:t>trigger </a:t>
            </a:r>
            <a:r>
              <a:rPr lang="en-US" sz="2000" dirty="0" smtClean="0">
                <a:latin typeface="inherit"/>
                <a:cs typeface="Calibri" panose="020F0502020204030204" pitchFamily="34" charset="0"/>
              </a:rPr>
              <a:t>Davis-Bacon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inherit"/>
                <a:cs typeface="Calibri" panose="020F0502020204030204" pitchFamily="34" charset="0"/>
              </a:rPr>
              <a:t>CDBG: Residential property having 8 or more CDBG funded units.</a:t>
            </a:r>
            <a:endParaRPr lang="en-US" sz="2000" dirty="0">
              <a:latin typeface="inheri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3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1552</Words>
  <Application>Microsoft Office PowerPoint</Application>
  <PresentationFormat>Widescreen</PresentationFormat>
  <Paragraphs>239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&amp;quot</vt:lpstr>
      <vt:lpstr>Arial</vt:lpstr>
      <vt:lpstr>Calibri</vt:lpstr>
      <vt:lpstr>Calibri Light</vt:lpstr>
      <vt:lpstr>Courier New</vt:lpstr>
      <vt:lpstr>inherit</vt:lpstr>
      <vt:lpstr>MS LineDraw</vt:lpstr>
      <vt:lpstr>Symbol</vt:lpstr>
      <vt:lpstr>Times New Roman</vt:lpstr>
      <vt:lpstr>Wingdings</vt:lpstr>
      <vt:lpstr>Office Theme</vt:lpstr>
      <vt:lpstr>Community Development Block Grant (CDBG)  Subrecipient Training 2021 February 10th @ 10:00-11:30 AM Construction &amp; Davis Bacon Act</vt:lpstr>
      <vt:lpstr>Training Purpose</vt:lpstr>
      <vt:lpstr>Training Overview</vt:lpstr>
      <vt:lpstr>Documents to Submit to the City</vt:lpstr>
      <vt:lpstr>Requesting CDBG Funds</vt:lpstr>
      <vt:lpstr>Subrecipient Responsibilities</vt:lpstr>
      <vt:lpstr>City of Bethlehem Responsibilities</vt:lpstr>
      <vt:lpstr>The Davis-Bacon Act (DBA)</vt:lpstr>
      <vt:lpstr>DBA Applicability for CDBG</vt:lpstr>
      <vt:lpstr>DBA Applicability for HOME</vt:lpstr>
      <vt:lpstr>PowerPoint Presentation</vt:lpstr>
      <vt:lpstr>  </vt:lpstr>
      <vt:lpstr>Wage Rate Determinations  </vt:lpstr>
      <vt:lpstr> </vt:lpstr>
      <vt:lpstr> </vt:lpstr>
      <vt:lpstr>Certified Payrolls</vt:lpstr>
      <vt:lpstr>Payroll Submission Contacts</vt:lpstr>
      <vt:lpstr>Completing Payroll </vt:lpstr>
      <vt:lpstr>Typical DBA Problems</vt:lpstr>
      <vt:lpstr>Employee Interviews</vt:lpstr>
      <vt:lpstr>PowerPoint Presentation</vt:lpstr>
      <vt:lpstr>Beneficiary Data</vt:lpstr>
      <vt:lpstr>Beneficiary Data Needed</vt:lpstr>
      <vt:lpstr>City of Bethlehem Low to Moderate Income Limits for F.Y. 2020</vt:lpstr>
      <vt:lpstr> </vt:lpstr>
    </vt:vector>
  </TitlesOfParts>
  <Company>City of Bethlehem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Fuller, Shawn</dc:creator>
  <cp:lastModifiedBy>Gross, Trevor</cp:lastModifiedBy>
  <cp:revision>47</cp:revision>
  <dcterms:created xsi:type="dcterms:W3CDTF">2020-08-03T15:51:56Z</dcterms:created>
  <dcterms:modified xsi:type="dcterms:W3CDTF">2022-04-14T12:57:25Z</dcterms:modified>
</cp:coreProperties>
</file>