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2" r:id="rId7"/>
    <p:sldId id="268" r:id="rId8"/>
    <p:sldId id="263" r:id="rId9"/>
    <p:sldId id="264" r:id="rId10"/>
    <p:sldId id="265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bfile1\data\Shared\WSR%20Admin\WSR%20DEPT%20FILES\Business%20Manager\Budget\2024%20Budget\Sewer%20Fund%20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Sewer Fund History</a:t>
            </a:r>
          </a:p>
          <a:p>
            <a:pPr>
              <a:defRPr/>
            </a:pPr>
            <a:r>
              <a:rPr lang="en-US" sz="1200" dirty="0"/>
              <a:t>Amounts are in thousands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Revenue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7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AA83-4833-86B2-7B9AE08119FF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3-4833-86B2-7B9AE08119FF}"/>
              </c:ext>
            </c:extLst>
          </c:dPt>
          <c:cat>
            <c:strRef>
              <c:f>Sheet1!$A$2:$A$10</c:f>
              <c:strCache>
                <c:ptCount val="9"/>
                <c:pt idx="0">
                  <c:v>2016</c:v>
                </c:pt>
                <c:pt idx="1">
                  <c:v>2017*</c:v>
                </c:pt>
                <c:pt idx="2">
                  <c:v>2018</c:v>
                </c:pt>
                <c:pt idx="3">
                  <c:v>2019</c:v>
                </c:pt>
                <c:pt idx="4">
                  <c:v>2020*</c:v>
                </c:pt>
                <c:pt idx="5">
                  <c:v>2021</c:v>
                </c:pt>
                <c:pt idx="6">
                  <c:v>2022</c:v>
                </c:pt>
                <c:pt idx="7">
                  <c:v>2023 (projection)</c:v>
                </c:pt>
                <c:pt idx="8">
                  <c:v>2024* (projection)</c:v>
                </c:pt>
              </c:strCache>
            </c:strRef>
          </c:cat>
          <c:val>
            <c:numRef>
              <c:f>Sheet1!$B$2:$B$10</c:f>
              <c:numCache>
                <c:formatCode>"$"#,##0</c:formatCode>
                <c:ptCount val="9"/>
                <c:pt idx="0">
                  <c:v>15529</c:v>
                </c:pt>
                <c:pt idx="1">
                  <c:v>16666</c:v>
                </c:pt>
                <c:pt idx="2">
                  <c:v>16924</c:v>
                </c:pt>
                <c:pt idx="3">
                  <c:v>17921</c:v>
                </c:pt>
                <c:pt idx="4">
                  <c:v>18169</c:v>
                </c:pt>
                <c:pt idx="5">
                  <c:v>18459</c:v>
                </c:pt>
                <c:pt idx="6">
                  <c:v>18752</c:v>
                </c:pt>
                <c:pt idx="7">
                  <c:v>19300</c:v>
                </c:pt>
                <c:pt idx="8">
                  <c:v>19507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83-4833-86B2-7B9AE08119FF}"/>
            </c:ext>
          </c:extLst>
        </c:ser>
        <c:ser>
          <c:idx val="1"/>
          <c:order val="1"/>
          <c:tx>
            <c:v>Expenditure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7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AA83-4833-86B2-7B9AE08119FF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3-4833-86B2-7B9AE08119FF}"/>
              </c:ext>
            </c:extLst>
          </c:dPt>
          <c:cat>
            <c:strRef>
              <c:f>Sheet1!$A$2:$A$10</c:f>
              <c:strCache>
                <c:ptCount val="9"/>
                <c:pt idx="0">
                  <c:v>2016</c:v>
                </c:pt>
                <c:pt idx="1">
                  <c:v>2017*</c:v>
                </c:pt>
                <c:pt idx="2">
                  <c:v>2018</c:v>
                </c:pt>
                <c:pt idx="3">
                  <c:v>2019</c:v>
                </c:pt>
                <c:pt idx="4">
                  <c:v>2020*</c:v>
                </c:pt>
                <c:pt idx="5">
                  <c:v>2021</c:v>
                </c:pt>
                <c:pt idx="6">
                  <c:v>2022</c:v>
                </c:pt>
                <c:pt idx="7">
                  <c:v>2023 (projection)</c:v>
                </c:pt>
                <c:pt idx="8">
                  <c:v>2024* (projection)</c:v>
                </c:pt>
              </c:strCache>
            </c:strRef>
          </c:cat>
          <c:val>
            <c:numRef>
              <c:f>Sheet1!$C$2:$C$10</c:f>
              <c:numCache>
                <c:formatCode>"$"#,##0</c:formatCode>
                <c:ptCount val="9"/>
                <c:pt idx="0">
                  <c:v>14084</c:v>
                </c:pt>
                <c:pt idx="1">
                  <c:v>15124</c:v>
                </c:pt>
                <c:pt idx="2">
                  <c:v>15154</c:v>
                </c:pt>
                <c:pt idx="3">
                  <c:v>15265</c:v>
                </c:pt>
                <c:pt idx="4">
                  <c:v>16669</c:v>
                </c:pt>
                <c:pt idx="5">
                  <c:v>16418</c:v>
                </c:pt>
                <c:pt idx="6">
                  <c:v>17028</c:v>
                </c:pt>
                <c:pt idx="7">
                  <c:v>17940</c:v>
                </c:pt>
                <c:pt idx="8">
                  <c:v>18250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83-4833-86B2-7B9AE0811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5607311"/>
        <c:axId val="305616879"/>
      </c:lineChart>
      <c:catAx>
        <c:axId val="305607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616879"/>
        <c:crosses val="autoZero"/>
        <c:auto val="1"/>
        <c:lblAlgn val="ctr"/>
        <c:lblOffset val="100"/>
        <c:noMultiLvlLbl val="0"/>
      </c:catAx>
      <c:valAx>
        <c:axId val="305616879"/>
        <c:scaling>
          <c:orientation val="minMax"/>
          <c:max val="20000"/>
          <c:min val="1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607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600" dirty="0"/>
              <a:t>2023 Sewer Rate Comparison
Residential Quarterly Average - 14,000 Gallons</a:t>
            </a:r>
          </a:p>
        </c:rich>
      </c:tx>
      <c:layout>
        <c:manualLayout>
          <c:xMode val="edge"/>
          <c:yMode val="edge"/>
          <c:x val="0.34757381889763778"/>
          <c:y val="1.412860892388451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3229744728079905E-2"/>
          <c:y val="0.10296191819464035"/>
          <c:w val="0.88901220865704778"/>
          <c:h val="0.57263751763046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'Current Rates'!$G$4:$G$5</c:f>
              <c:strCache>
                <c:ptCount val="2"/>
                <c:pt idx="0">
                  <c:v>Average Cost per Qtr</c:v>
                </c:pt>
                <c:pt idx="1">
                  <c:v>14,000 gallons usage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95D-4EEB-81CA-D4A80226673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95D-4EEB-81CA-D4A80226673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95D-4EEB-81CA-D4A80226673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95D-4EEB-81CA-D4A80226673E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C95D-4EEB-81CA-D4A80226673E}"/>
              </c:ext>
            </c:extLst>
          </c:dPt>
          <c:cat>
            <c:strRef>
              <c:f>'Current Rates'!$A$6:$A$27</c:f>
              <c:strCache>
                <c:ptCount val="22"/>
                <c:pt idx="0">
                  <c:v>City of Lancaster </c:v>
                </c:pt>
                <c:pt idx="1">
                  <c:v>City of Bethlehem - CURRENT</c:v>
                </c:pt>
                <c:pt idx="2">
                  <c:v>LCA-Allentown</c:v>
                </c:pt>
                <c:pt idx="3">
                  <c:v>Emmaus</c:v>
                </c:pt>
                <c:pt idx="4">
                  <c:v>Salisbury Twp</c:v>
                </c:pt>
                <c:pt idx="5">
                  <c:v>City of Bethlehem - PROPOSED 8%</c:v>
                </c:pt>
                <c:pt idx="6">
                  <c:v>LCA-Upper Milford Twp/
Weisenberg</c:v>
                </c:pt>
                <c:pt idx="7">
                  <c:v>Lower Saucon</c:v>
                </c:pt>
                <c:pt idx="8">
                  <c:v>Borough of Freemansburg</c:v>
                </c:pt>
                <c:pt idx="9">
                  <c:v>Alburtis Borough</c:v>
                </c:pt>
                <c:pt idx="10">
                  <c:v>BBA-Bath Borough</c:v>
                </c:pt>
                <c:pt idx="11">
                  <c:v>S Whitehall Twp</c:v>
                </c:pt>
                <c:pt idx="12">
                  <c:v>Upper Saucon Twp</c:v>
                </c:pt>
                <c:pt idx="13">
                  <c:v>Borough of Fountain Hill</c:v>
                </c:pt>
                <c:pt idx="14">
                  <c:v>Bethlehem Township</c:v>
                </c:pt>
                <c:pt idx="15">
                  <c:v>BBA-Upper Nazareth Twp.</c:v>
                </c:pt>
                <c:pt idx="16">
                  <c:v>Capital Region</c:v>
                </c:pt>
                <c:pt idx="17">
                  <c:v>City of Easton*</c:v>
                </c:pt>
                <c:pt idx="18">
                  <c:v>Hellertown</c:v>
                </c:pt>
                <c:pt idx="19">
                  <c:v>Macungie</c:v>
                </c:pt>
                <c:pt idx="20">
                  <c:v>Borough of Slatington</c:v>
                </c:pt>
                <c:pt idx="21">
                  <c:v>LCA-Sand Springs/Heidelberg
Heights/Wynnewood Terrace</c:v>
                </c:pt>
              </c:strCache>
            </c:strRef>
          </c:cat>
          <c:val>
            <c:numRef>
              <c:f>'Current Rates'!$G$6:$G$27</c:f>
              <c:numCache>
                <c:formatCode>"$"#,##0.00</c:formatCode>
                <c:ptCount val="22"/>
                <c:pt idx="0">
                  <c:v>74.010199999999998</c:v>
                </c:pt>
                <c:pt idx="1">
                  <c:v>74.28</c:v>
                </c:pt>
                <c:pt idx="2">
                  <c:v>74.293139999999994</c:v>
                </c:pt>
                <c:pt idx="3">
                  <c:v>77.5</c:v>
                </c:pt>
                <c:pt idx="4">
                  <c:v>79</c:v>
                </c:pt>
                <c:pt idx="5">
                  <c:v>80.290000000000006</c:v>
                </c:pt>
                <c:pt idx="6">
                  <c:v>84.42</c:v>
                </c:pt>
                <c:pt idx="7">
                  <c:v>90</c:v>
                </c:pt>
                <c:pt idx="8">
                  <c:v>90</c:v>
                </c:pt>
                <c:pt idx="9">
                  <c:v>100</c:v>
                </c:pt>
                <c:pt idx="10">
                  <c:v>100.53</c:v>
                </c:pt>
                <c:pt idx="11">
                  <c:v>102.06</c:v>
                </c:pt>
                <c:pt idx="12">
                  <c:v>110</c:v>
                </c:pt>
                <c:pt idx="13">
                  <c:v>110</c:v>
                </c:pt>
                <c:pt idx="14">
                  <c:v>112.16</c:v>
                </c:pt>
                <c:pt idx="15">
                  <c:v>116.03</c:v>
                </c:pt>
                <c:pt idx="16">
                  <c:v>129.36000000000001</c:v>
                </c:pt>
                <c:pt idx="17">
                  <c:v>132.16800000000001</c:v>
                </c:pt>
                <c:pt idx="18">
                  <c:v>133.19999999999999</c:v>
                </c:pt>
                <c:pt idx="19">
                  <c:v>142.38999999999999</c:v>
                </c:pt>
                <c:pt idx="20">
                  <c:v>152.24</c:v>
                </c:pt>
                <c:pt idx="21">
                  <c:v>154.41999999999999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5D-4EEB-81CA-D4A8022667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129823"/>
        <c:axId val="1"/>
      </c:barChart>
      <c:catAx>
        <c:axId val="1671298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&quot;$&quot;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7129823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65D23-A811-4E5D-B7FD-3905F5DC9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AD8D5-C7BA-4652-AEC3-498D4B692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9C9B-53B7-4FC3-A521-5359FF39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49E37-F6E4-45A4-90D4-DD8FD712C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52E1D-B2FB-484D-A861-53F5428B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4919F-7C7D-470A-80AA-C1D96F2E5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3F3BF-DC35-4EC2-BDB9-FA833081D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2A0D3-8F71-4C9F-810A-ECA57D3E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97558-7059-4648-9664-2C5B1F27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ADA29-79BE-47C7-901F-0147937A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6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824396-64E8-42E6-B04F-B49954A94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19759-3B09-4371-938A-65E707887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EB9CC-B415-423C-9FD5-3FFDC6C8F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B3296-F5F2-407C-A707-803886C5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E07CD-7FA5-4F93-A37D-C64C6A5A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0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F7B07-C7DD-41C3-8AA7-ADCDB236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2DFD1-00A7-4C43-8EC8-A7D11F554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0515F-B9EE-4762-9B30-37ABAD0C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D8927-C756-4DB8-84FF-7DF345C5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A0409-8BFB-45A6-AEF3-7F7F1C88D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1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7FCA-5BEA-4A8B-9997-034918AF6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22244-289C-472F-A050-64242DA5B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CEE7F-2AF0-4A9D-801F-8A77D5FA8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4519A-94A2-4D19-8219-5D4DCD12C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F17EE-00B9-41AC-81B1-B656FB24C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7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4C1F1-1AE4-476D-BD75-1E46D84D0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1AF3-321C-4037-926E-BD89DFA2D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4DFCB-5FF3-44AE-89C1-BC5A7B396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5AE19-46DD-48B3-A074-2FDAAAF57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E985F-2051-481D-AEC3-43A2FC3B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9134A-B1D3-4F97-9477-678DA240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44B1-AC91-45C3-A3CA-9B0A12204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0E036-2EA9-4FCC-A1E5-F8FCE9409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3EAD6-030E-4C24-AEB0-2355A8B5B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A17F19-B898-4BE0-B56D-EF41B22B9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D8814-CC6E-4E3B-BD4F-352C0422BC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BFF233-2AE3-40DF-85C6-C41ABEF4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B5EE54-25AD-469C-BBC0-C56306F2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9CEBD4-929A-4C73-ABC4-8BDC665F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6CD0-9A24-42A1-8634-5B03F310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6D4EBE-A637-4B1C-82A8-D9CF8F2CA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EE35D-5758-4960-8E64-04DAE580F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E96E5-C45E-4617-A0E1-73DFE4DF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9B2699-9CC2-4734-8BF3-1006377C8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998E9-C0B1-443A-8449-28498C578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AD825-B2B7-43F1-94FF-098444DF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6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B54A4-E0F5-4CC1-8249-EBD5D18ED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B360F-3248-412F-AACD-67883F537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802F9-8202-49D6-B4ED-5C8DA433C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20535-C1B1-4A98-9301-041D9CBE3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E067E-394F-435E-872E-E7C7B221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EE792-86C4-4300-9DAD-9F837EF4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1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CE4F6-F9A0-4E0F-BB8B-FA4FB786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1D93E3-FA16-4E0F-8694-AEF644D2E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1C848-87DD-4D53-82F9-5EC72D476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5FB4C-6593-4420-A549-11734173F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4FC2-C40B-420D-8424-408A565B9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5ACD2-D6D2-48FA-88E8-A050ADABD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0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9362B7-A41A-485F-B7AA-86B3040D5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A1CB8-C0B0-4464-9043-67A8D3A19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9876B-84E7-44EC-8956-18401672F0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45CEF-5043-4010-AF8A-55E12190AEED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5454C-536D-4E5D-A18B-CB7EAB3281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51219-7FA2-4ABD-810C-188EE5EC9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7F09-79C8-4AFB-BBCE-6FAC234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4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7A68A-0CAF-4B76-98B8-7E25A3EEC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957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City of Bethlehem</a:t>
            </a:r>
            <a:br>
              <a:rPr lang="en-US" dirty="0"/>
            </a:br>
            <a:r>
              <a:rPr lang="en-US" dirty="0"/>
              <a:t>Department of Water and Sewer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28CA6-6C18-43B9-9708-139967B00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9249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2024 Proposed Sewer Rate Increase</a:t>
            </a:r>
          </a:p>
        </p:txBody>
      </p:sp>
    </p:spTree>
    <p:extLst>
      <p:ext uri="{BB962C8B-B14F-4D97-AF65-F5344CB8AC3E}">
        <p14:creationId xmlns:p14="http://schemas.microsoft.com/office/powerpoint/2010/main" val="15088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63A4-EA6B-46A5-942E-F6791A0D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10-Year Capital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ED0AE-0F59-44AD-858A-12CD687F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$50 Million projected investment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$30 Million projected revenue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Assume modest rate increases every 3-4 years to maintain NOI</a:t>
            </a:r>
          </a:p>
          <a:p>
            <a:pPr lvl="1"/>
            <a:r>
              <a:rPr lang="en-US" dirty="0"/>
              <a:t>Assume $2M/year capital appropriation</a:t>
            </a:r>
          </a:p>
          <a:p>
            <a:pPr lvl="1"/>
            <a:r>
              <a:rPr lang="en-US" dirty="0"/>
              <a:t>Cash balance (NOI) of $1M +/- per year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$20 Million shortfall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Bond issue (Last bond issue 2018)</a:t>
            </a:r>
          </a:p>
          <a:p>
            <a:pPr lvl="1"/>
            <a:r>
              <a:rPr lang="en-US" dirty="0" err="1"/>
              <a:t>PennVest</a:t>
            </a:r>
            <a:r>
              <a:rPr lang="en-US" dirty="0"/>
              <a:t> (last </a:t>
            </a:r>
            <a:r>
              <a:rPr lang="en-US" dirty="0" err="1"/>
              <a:t>PennVest</a:t>
            </a:r>
            <a:r>
              <a:rPr lang="en-US" dirty="0"/>
              <a:t> loan 2014)</a:t>
            </a:r>
          </a:p>
          <a:p>
            <a:pPr lvl="2"/>
            <a:r>
              <a:rPr lang="en-US" dirty="0"/>
              <a:t>Loans increase debt burden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70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7099B-0EFD-4C23-BDD9-3C1BF825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Bethlehem Sewer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94139-8B33-473F-BE07-F0CC0A16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City owns, operates and maintains:</a:t>
            </a:r>
          </a:p>
          <a:p>
            <a:pPr lvl="1"/>
            <a:r>
              <a:rPr lang="en-US" dirty="0"/>
              <a:t>Wastewater Treatment Plant</a:t>
            </a:r>
          </a:p>
          <a:p>
            <a:pPr lvl="1"/>
            <a:r>
              <a:rPr lang="en-US" dirty="0"/>
              <a:t>Collection system inside City borders</a:t>
            </a:r>
          </a:p>
          <a:p>
            <a:endParaRPr lang="en-US" dirty="0"/>
          </a:p>
          <a:p>
            <a:r>
              <a:rPr lang="en-US" dirty="0"/>
              <a:t>City operates and maintains:</a:t>
            </a:r>
          </a:p>
          <a:p>
            <a:pPr lvl="1"/>
            <a:r>
              <a:rPr lang="en-US" dirty="0"/>
              <a:t>Hanover Township – Northampton County (HTNC) collection system</a:t>
            </a:r>
          </a:p>
          <a:p>
            <a:pPr lvl="1"/>
            <a:r>
              <a:rPr lang="en-US" dirty="0"/>
              <a:t>Owned by HTNC</a:t>
            </a:r>
          </a:p>
          <a:p>
            <a:pPr lvl="1"/>
            <a:r>
              <a:rPr lang="en-US" dirty="0"/>
              <a:t>Under agreement since 1965</a:t>
            </a:r>
          </a:p>
          <a:p>
            <a:endParaRPr lang="en-US" dirty="0"/>
          </a:p>
          <a:p>
            <a:r>
              <a:rPr lang="en-US" dirty="0"/>
              <a:t>City collects and treats waste from 11 other tributary municipalities:</a:t>
            </a:r>
          </a:p>
          <a:p>
            <a:pPr lvl="1"/>
            <a:r>
              <a:rPr lang="en-US" dirty="0"/>
              <a:t>Tributaries own and maintain their collection systems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30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2197C-C874-489B-935A-201C23758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Sewer Billing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F52D2-D958-4372-B7E8-78DAD99F4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City bills inside City customers and HTNC customers directly</a:t>
            </a:r>
          </a:p>
          <a:p>
            <a:pPr lvl="1"/>
            <a:r>
              <a:rPr lang="en-US" dirty="0"/>
              <a:t>Rates established by Ordinance under Article 927 – Sewer Rental</a:t>
            </a:r>
          </a:p>
          <a:p>
            <a:endParaRPr lang="en-US" dirty="0"/>
          </a:p>
          <a:p>
            <a:r>
              <a:rPr lang="en-US" dirty="0"/>
              <a:t>City charges bulk rate to the other tributary municipalities</a:t>
            </a:r>
          </a:p>
          <a:p>
            <a:pPr lvl="1"/>
            <a:r>
              <a:rPr lang="en-US" dirty="0"/>
              <a:t>Agreements between City and various municipalities</a:t>
            </a:r>
          </a:p>
          <a:p>
            <a:pPr lvl="1"/>
            <a:r>
              <a:rPr lang="en-US" dirty="0"/>
              <a:t>Bulk rate is based on overall cost to City for collection and treatment apportioned to the tributaries based on their flow</a:t>
            </a:r>
          </a:p>
          <a:p>
            <a:pPr lvl="1"/>
            <a:r>
              <a:rPr lang="en-US" dirty="0"/>
              <a:t>Calculated by Director per Ordinance</a:t>
            </a:r>
          </a:p>
          <a:p>
            <a:endParaRPr lang="en-US" dirty="0"/>
          </a:p>
          <a:p>
            <a:r>
              <a:rPr lang="en-US" dirty="0"/>
              <a:t>Tributaries bill their residents for sewer service</a:t>
            </a:r>
          </a:p>
        </p:txBody>
      </p:sp>
    </p:spTree>
    <p:extLst>
      <p:ext uri="{BB962C8B-B14F-4D97-AF65-F5344CB8AC3E}">
        <p14:creationId xmlns:p14="http://schemas.microsoft.com/office/powerpoint/2010/main" val="370549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445A9-86E6-4655-BEC3-2C8FA4331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Sewer Billing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3B14C-50EF-4845-ACEC-D4A1AAA83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Tributaries are also charged an annual debt service contribution to reimburse the City for the cost of borrowing for capital improvements to the City’s collection and treatment system.</a:t>
            </a:r>
          </a:p>
          <a:p>
            <a:endParaRPr lang="en-US" dirty="0"/>
          </a:p>
          <a:p>
            <a:r>
              <a:rPr lang="en-US" dirty="0"/>
              <a:t>Debt service is apportioned to the tributaries based on their sewage allocation per the City’s Act 537 Plan.</a:t>
            </a:r>
          </a:p>
          <a:p>
            <a:endParaRPr lang="en-US" dirty="0"/>
          </a:p>
          <a:p>
            <a:r>
              <a:rPr lang="en-US" dirty="0"/>
              <a:t>Total debt service payments for 2024 = $2,042,000</a:t>
            </a:r>
          </a:p>
          <a:p>
            <a:pPr lvl="1"/>
            <a:r>
              <a:rPr lang="en-US" dirty="0"/>
              <a:t>City = $1,151,000 (56%)</a:t>
            </a:r>
          </a:p>
          <a:p>
            <a:pPr lvl="1"/>
            <a:r>
              <a:rPr lang="en-US" dirty="0"/>
              <a:t>Tributaries = $891,000 (44%)</a:t>
            </a:r>
          </a:p>
        </p:txBody>
      </p:sp>
    </p:spTree>
    <p:extLst>
      <p:ext uri="{BB962C8B-B14F-4D97-AF65-F5344CB8AC3E}">
        <p14:creationId xmlns:p14="http://schemas.microsoft.com/office/powerpoint/2010/main" val="202121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FB61E78-D9BF-4339-867A-0F72EC818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970415"/>
              </p:ext>
            </p:extLst>
          </p:nvPr>
        </p:nvGraphicFramePr>
        <p:xfrm>
          <a:off x="115747" y="219919"/>
          <a:ext cx="11921924" cy="6099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2">
            <a:extLst>
              <a:ext uri="{FF2B5EF4-FFF2-40B4-BE49-F238E27FC236}">
                <a16:creationId xmlns:a16="http://schemas.microsoft.com/office/drawing/2014/main" id="{4876CCAF-39CE-4DC2-8365-13BE83C67ADD}"/>
              </a:ext>
            </a:extLst>
          </p:cNvPr>
          <p:cNvSpPr txBox="1"/>
          <p:nvPr/>
        </p:nvSpPr>
        <p:spPr>
          <a:xfrm>
            <a:off x="115747" y="5965834"/>
            <a:ext cx="34361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Indicates rate increase years</a:t>
            </a:r>
          </a:p>
          <a:p>
            <a:r>
              <a:rPr lang="en-US" dirty="0"/>
              <a:t>      2017 – 10%</a:t>
            </a:r>
          </a:p>
          <a:p>
            <a:r>
              <a:rPr lang="en-US" dirty="0"/>
              <a:t>      2020 – 8%</a:t>
            </a:r>
          </a:p>
          <a:p>
            <a:r>
              <a:rPr lang="en-US" dirty="0"/>
              <a:t>      2024 – 8% (proposed)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6D8E8D-ACB5-465B-832C-655E24879799}"/>
              </a:ext>
            </a:extLst>
          </p:cNvPr>
          <p:cNvSpPr txBox="1"/>
          <p:nvPr/>
        </p:nvSpPr>
        <p:spPr>
          <a:xfrm>
            <a:off x="2941461" y="4082258"/>
            <a:ext cx="580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2016-2022 revenues increased 22% (with 2 rate increases)      </a:t>
            </a:r>
          </a:p>
          <a:p>
            <a:r>
              <a:rPr lang="en-US" sz="1400" dirty="0"/>
              <a:t>2016-2022 expenses increased 21%</a:t>
            </a:r>
          </a:p>
        </p:txBody>
      </p:sp>
    </p:spTree>
    <p:extLst>
      <p:ext uri="{BB962C8B-B14F-4D97-AF65-F5344CB8AC3E}">
        <p14:creationId xmlns:p14="http://schemas.microsoft.com/office/powerpoint/2010/main" val="232977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605C128-20C1-48E5-AEC4-EB7C52CC7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2683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5900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5574CA-A9A8-4B60-9028-FEAD79AA3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</a:t>
            </a:r>
            <a:r>
              <a:rPr lang="en-US"/>
              <a:t>Sewer Rates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6ED67-A2FD-4ABE-98A1-37A9944B6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8% increase in consumption and meter charge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C940C01-A892-4860-8F78-1F22CD29AA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963720"/>
              </p:ext>
            </p:extLst>
          </p:nvPr>
        </p:nvGraphicFramePr>
        <p:xfrm>
          <a:off x="1671575" y="2983102"/>
          <a:ext cx="8412480" cy="3062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496">
                  <a:extLst>
                    <a:ext uri="{9D8B030D-6E8A-4147-A177-3AD203B41FA5}">
                      <a16:colId xmlns:a16="http://schemas.microsoft.com/office/drawing/2014/main" val="1585805965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3910679233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1277557870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3390398258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2715938311"/>
                    </a:ext>
                  </a:extLst>
                </a:gridCol>
              </a:tblGrid>
              <a:tr h="455373">
                <a:tc gridSpan="5"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Typical Residential Customer @14,000 GPQ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788840"/>
                  </a:ext>
                </a:extLst>
              </a:tr>
              <a:tr h="455373"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337386"/>
                  </a:ext>
                </a:extLst>
              </a:tr>
              <a:tr h="78598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Consumption Charge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Meter Charge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Quarterly Bill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Annual Bill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652680"/>
                  </a:ext>
                </a:extLst>
              </a:tr>
              <a:tr h="4553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2020-2023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$3.255/</a:t>
                      </a:r>
                      <a:r>
                        <a:rPr lang="en-US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kgal</a:t>
                      </a:r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$28.71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$74.28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$297.12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09143"/>
                  </a:ext>
                </a:extLst>
              </a:tr>
              <a:tr h="4553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$3.515/</a:t>
                      </a:r>
                      <a:r>
                        <a:rPr lang="en-US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kgal</a:t>
                      </a:r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$31.08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$80.23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$320.92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532504"/>
                  </a:ext>
                </a:extLst>
              </a:tr>
              <a:tr h="4553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Increase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 $5.95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$  23.80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024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99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5574CA-A9A8-4B60-9028-FEAD79AA3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Projected Revenue 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6AD97A8-E7FD-4B09-BC27-E8AC0AC065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663627"/>
              </p:ext>
            </p:extLst>
          </p:nvPr>
        </p:nvGraphicFramePr>
        <p:xfrm>
          <a:off x="838200" y="2071516"/>
          <a:ext cx="10515597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5413">
                  <a:extLst>
                    <a:ext uri="{9D8B030D-6E8A-4147-A177-3AD203B41FA5}">
                      <a16:colId xmlns:a16="http://schemas.microsoft.com/office/drawing/2014/main" val="3438667587"/>
                    </a:ext>
                  </a:extLst>
                </a:gridCol>
                <a:gridCol w="2549359">
                  <a:extLst>
                    <a:ext uri="{9D8B030D-6E8A-4147-A177-3AD203B41FA5}">
                      <a16:colId xmlns:a16="http://schemas.microsoft.com/office/drawing/2014/main" val="1022620473"/>
                    </a:ext>
                  </a:extLst>
                </a:gridCol>
                <a:gridCol w="2549359">
                  <a:extLst>
                    <a:ext uri="{9D8B030D-6E8A-4147-A177-3AD203B41FA5}">
                      <a16:colId xmlns:a16="http://schemas.microsoft.com/office/drawing/2014/main" val="3459511285"/>
                    </a:ext>
                  </a:extLst>
                </a:gridCol>
                <a:gridCol w="2761466">
                  <a:extLst>
                    <a:ext uri="{9D8B030D-6E8A-4147-A177-3AD203B41FA5}">
                      <a16:colId xmlns:a16="http://schemas.microsoft.com/office/drawing/2014/main" val="32993114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% Total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35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$10,199,915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$11,040,000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57%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39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HTNC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1,852,226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2,004,000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008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Other Tributaries</a:t>
                      </a:r>
                    </a:p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(bulk rate and debt service)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3,974,897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4,346,000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709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MIPP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1,705,000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  1,720,000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659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u="sng" dirty="0" err="1">
                          <a:solidFill>
                            <a:schemeClr val="tx1"/>
                          </a:solidFill>
                        </a:rPr>
                        <a:t>Misc</a:t>
                      </a:r>
                      <a:endParaRPr lang="en-US" b="1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$     208,008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$     400,000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2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860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Total: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$17,940,046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$19,508,000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681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09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63A4-EA6B-46A5-942E-F6791A0D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10-Year Capital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ED0AE-0F59-44AD-858A-12CD687F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$50 Million projected investment (2024-2033)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WWTP repairs/replacements			$20 Million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WWTP enhancements (Act 537)		$15 Million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Collection system				$10 Million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err="1"/>
              <a:t>Misc</a:t>
            </a:r>
            <a:r>
              <a:rPr lang="en-US" dirty="0"/>
              <a:t> (equipment/vehicles)			$  5 Million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79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500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City of Bethlehem Department of Water and Sewer Resources</vt:lpstr>
      <vt:lpstr>Bethlehem Sewer System</vt:lpstr>
      <vt:lpstr>Sewer Billing</vt:lpstr>
      <vt:lpstr>Sewer Billing </vt:lpstr>
      <vt:lpstr>PowerPoint Presentation</vt:lpstr>
      <vt:lpstr>PowerPoint Presentation</vt:lpstr>
      <vt:lpstr>Proposed Sewer Rates</vt:lpstr>
      <vt:lpstr>Projected Revenue </vt:lpstr>
      <vt:lpstr>10-Year Capital Plan</vt:lpstr>
      <vt:lpstr>10-Year Capital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Bethlehem Department of Water and Sewer Resources</dc:title>
  <dc:creator>Ruhf, Carey A</dc:creator>
  <cp:lastModifiedBy>Bubba, Bettina</cp:lastModifiedBy>
  <cp:revision>27</cp:revision>
  <cp:lastPrinted>2023-10-31T12:59:46Z</cp:lastPrinted>
  <dcterms:created xsi:type="dcterms:W3CDTF">2023-10-17T14:50:41Z</dcterms:created>
  <dcterms:modified xsi:type="dcterms:W3CDTF">2023-11-01T15:55:16Z</dcterms:modified>
</cp:coreProperties>
</file>