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0" r:id="rId2"/>
    <p:sldId id="277" r:id="rId3"/>
    <p:sldId id="331" r:id="rId4"/>
    <p:sldId id="332" r:id="rId5"/>
    <p:sldId id="334" r:id="rId6"/>
    <p:sldId id="339" r:id="rId7"/>
    <p:sldId id="335" r:id="rId8"/>
    <p:sldId id="346" r:id="rId9"/>
    <p:sldId id="355" r:id="rId10"/>
    <p:sldId id="333" r:id="rId11"/>
    <p:sldId id="344" r:id="rId12"/>
    <p:sldId id="337" r:id="rId13"/>
    <p:sldId id="341" r:id="rId14"/>
    <p:sldId id="342" r:id="rId15"/>
    <p:sldId id="362" r:id="rId16"/>
    <p:sldId id="363" r:id="rId17"/>
    <p:sldId id="361" r:id="rId18"/>
    <p:sldId id="343" r:id="rId19"/>
    <p:sldId id="364" r:id="rId20"/>
    <p:sldId id="354" r:id="rId21"/>
    <p:sldId id="348" r:id="rId22"/>
    <p:sldId id="349" r:id="rId23"/>
    <p:sldId id="352" r:id="rId24"/>
    <p:sldId id="353" r:id="rId25"/>
    <p:sldId id="351" r:id="rId26"/>
    <p:sldId id="264" r:id="rId27"/>
    <p:sldId id="265" r:id="rId28"/>
    <p:sldId id="358" r:id="rId29"/>
    <p:sldId id="282" r:id="rId30"/>
    <p:sldId id="256" r:id="rId31"/>
    <p:sldId id="263" r:id="rId32"/>
    <p:sldId id="367" r:id="rId33"/>
    <p:sldId id="266" r:id="rId34"/>
    <p:sldId id="366" r:id="rId35"/>
    <p:sldId id="269" r:id="rId36"/>
    <p:sldId id="274" r:id="rId37"/>
    <p:sldId id="365" r:id="rId38"/>
    <p:sldId id="336" r:id="rId39"/>
    <p:sldId id="328" r:id="rId40"/>
    <p:sldId id="345" r:id="rId41"/>
    <p:sldId id="327" r:id="rId42"/>
    <p:sldId id="360" r:id="rId4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 Office" initials="CO" lastIdx="1" clrIdx="0">
    <p:extLst>
      <p:ext uri="{19B8F6BF-5375-455C-9EA6-DF929625EA0E}">
        <p15:presenceInfo xmlns:p15="http://schemas.microsoft.com/office/powerpoint/2012/main" userId="0f1b6708486527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4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C5110-BF09-4A44-99A2-13BB0A40438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F32DEA3-649F-41DA-8049-3A82FB63BF10}">
      <dgm:prSet/>
      <dgm:spPr/>
      <dgm:t>
        <a:bodyPr/>
        <a:lstStyle/>
        <a:p>
          <a:r>
            <a:rPr lang="en-US" dirty="0">
              <a:solidFill>
                <a:schemeClr val="bg1"/>
              </a:solidFill>
            </a:rPr>
            <a:t>Carnival style pedestrian themed activities with prizes. </a:t>
          </a:r>
        </a:p>
      </dgm:t>
    </dgm:pt>
    <dgm:pt modelId="{91D3C62E-B362-442E-BBDA-721B7E3542A9}" type="parTrans" cxnId="{17B13F9C-AAA7-47AF-AC9E-087AFB158D35}">
      <dgm:prSet/>
      <dgm:spPr/>
      <dgm:t>
        <a:bodyPr/>
        <a:lstStyle/>
        <a:p>
          <a:endParaRPr lang="en-US"/>
        </a:p>
      </dgm:t>
    </dgm:pt>
    <dgm:pt modelId="{429C2499-B4DB-4CB5-A592-76FEC96AF8AD}" type="sibTrans" cxnId="{17B13F9C-AAA7-47AF-AC9E-087AFB158D35}">
      <dgm:prSet/>
      <dgm:spPr/>
      <dgm:t>
        <a:bodyPr/>
        <a:lstStyle/>
        <a:p>
          <a:endParaRPr lang="en-US"/>
        </a:p>
      </dgm:t>
    </dgm:pt>
    <dgm:pt modelId="{D5B639A7-B067-405A-AD99-3AA7EC3FAE74}">
      <dgm:prSet/>
      <dgm:spPr/>
      <dgm:t>
        <a:bodyPr/>
        <a:lstStyle/>
        <a:p>
          <a:r>
            <a:rPr lang="en-US" dirty="0">
              <a:solidFill>
                <a:schemeClr val="bg1"/>
              </a:solidFill>
            </a:rPr>
            <a:t>Educational material</a:t>
          </a:r>
        </a:p>
      </dgm:t>
    </dgm:pt>
    <dgm:pt modelId="{3A5826A4-76F1-4075-B320-CF2E353DAF0C}" type="parTrans" cxnId="{241133D6-1834-4D78-81E0-B3CDDD623050}">
      <dgm:prSet/>
      <dgm:spPr/>
      <dgm:t>
        <a:bodyPr/>
        <a:lstStyle/>
        <a:p>
          <a:endParaRPr lang="en-US"/>
        </a:p>
      </dgm:t>
    </dgm:pt>
    <dgm:pt modelId="{DD0D7A74-43E8-4696-9DE7-B52F05006AB4}" type="sibTrans" cxnId="{241133D6-1834-4D78-81E0-B3CDDD623050}">
      <dgm:prSet/>
      <dgm:spPr/>
      <dgm:t>
        <a:bodyPr/>
        <a:lstStyle/>
        <a:p>
          <a:endParaRPr lang="en-US"/>
        </a:p>
      </dgm:t>
    </dgm:pt>
    <dgm:pt modelId="{8A636F7D-AA37-4057-A4A0-02E57F54117E}">
      <dgm:prSet/>
      <dgm:spPr/>
      <dgm:t>
        <a:bodyPr/>
        <a:lstStyle/>
        <a:p>
          <a:r>
            <a:rPr lang="en-US" dirty="0">
              <a:solidFill>
                <a:schemeClr val="bg1"/>
              </a:solidFill>
            </a:rPr>
            <a:t>Free swag</a:t>
          </a:r>
        </a:p>
      </dgm:t>
    </dgm:pt>
    <dgm:pt modelId="{0CE37132-FD16-4BB2-816F-B12B31A33710}" type="parTrans" cxnId="{20EA85A0-9A7A-431E-BDFC-A32CD5CC9C32}">
      <dgm:prSet/>
      <dgm:spPr/>
      <dgm:t>
        <a:bodyPr/>
        <a:lstStyle/>
        <a:p>
          <a:endParaRPr lang="en-US"/>
        </a:p>
      </dgm:t>
    </dgm:pt>
    <dgm:pt modelId="{AF60E69A-4DE5-40BA-8629-C24C573DBBFA}" type="sibTrans" cxnId="{20EA85A0-9A7A-431E-BDFC-A32CD5CC9C32}">
      <dgm:prSet/>
      <dgm:spPr/>
      <dgm:t>
        <a:bodyPr/>
        <a:lstStyle/>
        <a:p>
          <a:endParaRPr lang="en-US"/>
        </a:p>
      </dgm:t>
    </dgm:pt>
    <dgm:pt modelId="{DFC766CD-BB32-4922-BB6A-702E3C0A1496}">
      <dgm:prSet/>
      <dgm:spPr/>
      <dgm:t>
        <a:bodyPr/>
        <a:lstStyle/>
        <a:p>
          <a:r>
            <a:rPr lang="en-US" dirty="0">
              <a:solidFill>
                <a:schemeClr val="bg1"/>
              </a:solidFill>
            </a:rPr>
            <a:t>T-Shirts</a:t>
          </a:r>
        </a:p>
      </dgm:t>
    </dgm:pt>
    <dgm:pt modelId="{781B08B3-FE65-48BE-9BE8-CE31B9A97588}" type="parTrans" cxnId="{00989C59-41A3-48B7-B374-A09496EF81F8}">
      <dgm:prSet/>
      <dgm:spPr/>
      <dgm:t>
        <a:bodyPr/>
        <a:lstStyle/>
        <a:p>
          <a:endParaRPr lang="en-US"/>
        </a:p>
      </dgm:t>
    </dgm:pt>
    <dgm:pt modelId="{988B7D82-0B2C-4327-9E6F-8EA2F553F882}" type="sibTrans" cxnId="{00989C59-41A3-48B7-B374-A09496EF81F8}">
      <dgm:prSet/>
      <dgm:spPr/>
      <dgm:t>
        <a:bodyPr/>
        <a:lstStyle/>
        <a:p>
          <a:endParaRPr lang="en-US"/>
        </a:p>
      </dgm:t>
    </dgm:pt>
    <dgm:pt modelId="{A0BF67CB-6EC1-4E38-9A2D-8C3F96AA146E}">
      <dgm:prSet/>
      <dgm:spPr/>
      <dgm:t>
        <a:bodyPr/>
        <a:lstStyle/>
        <a:p>
          <a:r>
            <a:rPr lang="en-US">
              <a:solidFill>
                <a:schemeClr val="bg1"/>
              </a:solidFill>
            </a:rPr>
            <a:t>Photo Board </a:t>
          </a:r>
        </a:p>
      </dgm:t>
    </dgm:pt>
    <dgm:pt modelId="{DE110F23-5657-4820-BDB8-CEF4207281D7}" type="parTrans" cxnId="{042E75D8-AF42-4E15-8D14-C8FB2868FC52}">
      <dgm:prSet/>
      <dgm:spPr/>
      <dgm:t>
        <a:bodyPr/>
        <a:lstStyle/>
        <a:p>
          <a:endParaRPr lang="en-US"/>
        </a:p>
      </dgm:t>
    </dgm:pt>
    <dgm:pt modelId="{CEB039A5-1897-4284-91D1-541D46A05529}" type="sibTrans" cxnId="{042E75D8-AF42-4E15-8D14-C8FB2868FC52}">
      <dgm:prSet/>
      <dgm:spPr/>
      <dgm:t>
        <a:bodyPr/>
        <a:lstStyle/>
        <a:p>
          <a:endParaRPr lang="en-US"/>
        </a:p>
      </dgm:t>
    </dgm:pt>
    <dgm:pt modelId="{8C2E1FFA-3202-443F-96A6-8A3696945884}">
      <dgm:prSet/>
      <dgm:spPr/>
      <dgm:t>
        <a:bodyPr/>
        <a:lstStyle/>
        <a:p>
          <a:r>
            <a:rPr lang="en-US">
              <a:solidFill>
                <a:schemeClr val="bg1"/>
              </a:solidFill>
            </a:rPr>
            <a:t>Family Fun </a:t>
          </a:r>
        </a:p>
      </dgm:t>
    </dgm:pt>
    <dgm:pt modelId="{5978DA12-9532-471F-9FBB-1CAF0A9C02E0}" type="parTrans" cxnId="{826E13D5-CB18-4372-B004-F5209A31959E}">
      <dgm:prSet/>
      <dgm:spPr/>
      <dgm:t>
        <a:bodyPr/>
        <a:lstStyle/>
        <a:p>
          <a:endParaRPr lang="en-US"/>
        </a:p>
      </dgm:t>
    </dgm:pt>
    <dgm:pt modelId="{D4FBBF73-043F-42BF-BF62-8D6FE07AE8F3}" type="sibTrans" cxnId="{826E13D5-CB18-4372-B004-F5209A31959E}">
      <dgm:prSet/>
      <dgm:spPr/>
      <dgm:t>
        <a:bodyPr/>
        <a:lstStyle/>
        <a:p>
          <a:endParaRPr lang="en-US"/>
        </a:p>
      </dgm:t>
    </dgm:pt>
    <dgm:pt modelId="{5F152033-93F7-2648-BF8A-49D1FEE499C0}" type="pres">
      <dgm:prSet presAssocID="{FD2C5110-BF09-4A44-99A2-13BB0A40438F}" presName="vert0" presStyleCnt="0">
        <dgm:presLayoutVars>
          <dgm:dir/>
          <dgm:animOne val="branch"/>
          <dgm:animLvl val="lvl"/>
        </dgm:presLayoutVars>
      </dgm:prSet>
      <dgm:spPr/>
    </dgm:pt>
    <dgm:pt modelId="{EF7BA96C-DDFA-4442-B899-1161F15DD5FB}" type="pres">
      <dgm:prSet presAssocID="{DF32DEA3-649F-41DA-8049-3A82FB63BF10}" presName="thickLine" presStyleLbl="alignNode1" presStyleIdx="0" presStyleCnt="6"/>
      <dgm:spPr/>
    </dgm:pt>
    <dgm:pt modelId="{F1254571-E967-CE47-8A17-6B85B24D2E2C}" type="pres">
      <dgm:prSet presAssocID="{DF32DEA3-649F-41DA-8049-3A82FB63BF10}" presName="horz1" presStyleCnt="0"/>
      <dgm:spPr/>
    </dgm:pt>
    <dgm:pt modelId="{F93C293B-BA8C-2548-B192-A0D3F4F8E1A3}" type="pres">
      <dgm:prSet presAssocID="{DF32DEA3-649F-41DA-8049-3A82FB63BF10}" presName="tx1" presStyleLbl="revTx" presStyleIdx="0" presStyleCnt="6"/>
      <dgm:spPr/>
    </dgm:pt>
    <dgm:pt modelId="{A568E105-C7AB-2D48-B5B1-12D91562C0EB}" type="pres">
      <dgm:prSet presAssocID="{DF32DEA3-649F-41DA-8049-3A82FB63BF10}" presName="vert1" presStyleCnt="0"/>
      <dgm:spPr/>
    </dgm:pt>
    <dgm:pt modelId="{F992EC6E-D07D-E54D-AD95-A2819643F836}" type="pres">
      <dgm:prSet presAssocID="{D5B639A7-B067-405A-AD99-3AA7EC3FAE74}" presName="thickLine" presStyleLbl="alignNode1" presStyleIdx="1" presStyleCnt="6"/>
      <dgm:spPr/>
    </dgm:pt>
    <dgm:pt modelId="{705C7742-B9A2-0848-B0CB-4DD4C5895AAA}" type="pres">
      <dgm:prSet presAssocID="{D5B639A7-B067-405A-AD99-3AA7EC3FAE74}" presName="horz1" presStyleCnt="0"/>
      <dgm:spPr/>
    </dgm:pt>
    <dgm:pt modelId="{4B172EE3-E35E-F641-B46E-66846980CA9A}" type="pres">
      <dgm:prSet presAssocID="{D5B639A7-B067-405A-AD99-3AA7EC3FAE74}" presName="tx1" presStyleLbl="revTx" presStyleIdx="1" presStyleCnt="6"/>
      <dgm:spPr/>
    </dgm:pt>
    <dgm:pt modelId="{F40E728B-0426-FA4E-B09D-69D3DC91C79C}" type="pres">
      <dgm:prSet presAssocID="{D5B639A7-B067-405A-AD99-3AA7EC3FAE74}" presName="vert1" presStyleCnt="0"/>
      <dgm:spPr/>
    </dgm:pt>
    <dgm:pt modelId="{74DB2D00-D60B-304B-B04D-8D9A112EF21B}" type="pres">
      <dgm:prSet presAssocID="{8A636F7D-AA37-4057-A4A0-02E57F54117E}" presName="thickLine" presStyleLbl="alignNode1" presStyleIdx="2" presStyleCnt="6"/>
      <dgm:spPr/>
    </dgm:pt>
    <dgm:pt modelId="{BAE4F4A5-9792-2C48-9777-1CC32FF0239B}" type="pres">
      <dgm:prSet presAssocID="{8A636F7D-AA37-4057-A4A0-02E57F54117E}" presName="horz1" presStyleCnt="0"/>
      <dgm:spPr/>
    </dgm:pt>
    <dgm:pt modelId="{61F851C3-ECEB-144C-88CE-F8FFCBDF5EA2}" type="pres">
      <dgm:prSet presAssocID="{8A636F7D-AA37-4057-A4A0-02E57F54117E}" presName="tx1" presStyleLbl="revTx" presStyleIdx="2" presStyleCnt="6"/>
      <dgm:spPr/>
    </dgm:pt>
    <dgm:pt modelId="{981F35A8-F3E8-FC43-9D8E-13E4DCE8471F}" type="pres">
      <dgm:prSet presAssocID="{8A636F7D-AA37-4057-A4A0-02E57F54117E}" presName="vert1" presStyleCnt="0"/>
      <dgm:spPr/>
    </dgm:pt>
    <dgm:pt modelId="{0F918E62-8C39-6F46-B2A9-54DFF1D80102}" type="pres">
      <dgm:prSet presAssocID="{DFC766CD-BB32-4922-BB6A-702E3C0A1496}" presName="thickLine" presStyleLbl="alignNode1" presStyleIdx="3" presStyleCnt="6"/>
      <dgm:spPr/>
    </dgm:pt>
    <dgm:pt modelId="{7A4B54DF-29F6-B54D-AA6B-90E03D0290F1}" type="pres">
      <dgm:prSet presAssocID="{DFC766CD-BB32-4922-BB6A-702E3C0A1496}" presName="horz1" presStyleCnt="0"/>
      <dgm:spPr/>
    </dgm:pt>
    <dgm:pt modelId="{E820E694-A442-0F42-B3C3-9BF399F99283}" type="pres">
      <dgm:prSet presAssocID="{DFC766CD-BB32-4922-BB6A-702E3C0A1496}" presName="tx1" presStyleLbl="revTx" presStyleIdx="3" presStyleCnt="6"/>
      <dgm:spPr/>
    </dgm:pt>
    <dgm:pt modelId="{FA01CEA1-8603-1A42-9B5F-2345E420AE1A}" type="pres">
      <dgm:prSet presAssocID="{DFC766CD-BB32-4922-BB6A-702E3C0A1496}" presName="vert1" presStyleCnt="0"/>
      <dgm:spPr/>
    </dgm:pt>
    <dgm:pt modelId="{AEBE7DDF-C997-F242-BA6A-1E3F19997D1B}" type="pres">
      <dgm:prSet presAssocID="{A0BF67CB-6EC1-4E38-9A2D-8C3F96AA146E}" presName="thickLine" presStyleLbl="alignNode1" presStyleIdx="4" presStyleCnt="6"/>
      <dgm:spPr/>
    </dgm:pt>
    <dgm:pt modelId="{B03140D6-F8E6-A544-AFC8-FFC19EED7670}" type="pres">
      <dgm:prSet presAssocID="{A0BF67CB-6EC1-4E38-9A2D-8C3F96AA146E}" presName="horz1" presStyleCnt="0"/>
      <dgm:spPr/>
    </dgm:pt>
    <dgm:pt modelId="{73E340CA-76D7-024E-A499-CDBF6B9F2869}" type="pres">
      <dgm:prSet presAssocID="{A0BF67CB-6EC1-4E38-9A2D-8C3F96AA146E}" presName="tx1" presStyleLbl="revTx" presStyleIdx="4" presStyleCnt="6"/>
      <dgm:spPr/>
    </dgm:pt>
    <dgm:pt modelId="{1854B721-A4DC-C44F-A7CF-F2E78A443AEE}" type="pres">
      <dgm:prSet presAssocID="{A0BF67CB-6EC1-4E38-9A2D-8C3F96AA146E}" presName="vert1" presStyleCnt="0"/>
      <dgm:spPr/>
    </dgm:pt>
    <dgm:pt modelId="{B1548011-0B91-B340-BF77-D09077EE8ADC}" type="pres">
      <dgm:prSet presAssocID="{8C2E1FFA-3202-443F-96A6-8A3696945884}" presName="thickLine" presStyleLbl="alignNode1" presStyleIdx="5" presStyleCnt="6"/>
      <dgm:spPr/>
    </dgm:pt>
    <dgm:pt modelId="{DB45A374-5F24-B14A-801A-7C7C93000889}" type="pres">
      <dgm:prSet presAssocID="{8C2E1FFA-3202-443F-96A6-8A3696945884}" presName="horz1" presStyleCnt="0"/>
      <dgm:spPr/>
    </dgm:pt>
    <dgm:pt modelId="{D423DD28-7A1D-5341-A12B-97A03F7494AD}" type="pres">
      <dgm:prSet presAssocID="{8C2E1FFA-3202-443F-96A6-8A3696945884}" presName="tx1" presStyleLbl="revTx" presStyleIdx="5" presStyleCnt="6"/>
      <dgm:spPr/>
    </dgm:pt>
    <dgm:pt modelId="{4494256A-C41B-774A-9590-7A05C8196F86}" type="pres">
      <dgm:prSet presAssocID="{8C2E1FFA-3202-443F-96A6-8A3696945884}" presName="vert1" presStyleCnt="0"/>
      <dgm:spPr/>
    </dgm:pt>
  </dgm:ptLst>
  <dgm:cxnLst>
    <dgm:cxn modelId="{2634690D-AAB6-0049-A13B-E921F36B7805}" type="presOf" srcId="{FD2C5110-BF09-4A44-99A2-13BB0A40438F}" destId="{5F152033-93F7-2648-BF8A-49D1FEE499C0}" srcOrd="0" destOrd="0" presId="urn:microsoft.com/office/officeart/2008/layout/LinedList"/>
    <dgm:cxn modelId="{A38F6B12-E4AB-1242-B490-B1D0176C307D}" type="presOf" srcId="{8A636F7D-AA37-4057-A4A0-02E57F54117E}" destId="{61F851C3-ECEB-144C-88CE-F8FFCBDF5EA2}" srcOrd="0" destOrd="0" presId="urn:microsoft.com/office/officeart/2008/layout/LinedList"/>
    <dgm:cxn modelId="{875EF224-5D1D-7C44-A4FF-1C669D7A09EE}" type="presOf" srcId="{D5B639A7-B067-405A-AD99-3AA7EC3FAE74}" destId="{4B172EE3-E35E-F641-B46E-66846980CA9A}" srcOrd="0" destOrd="0" presId="urn:microsoft.com/office/officeart/2008/layout/LinedList"/>
    <dgm:cxn modelId="{00989C59-41A3-48B7-B374-A09496EF81F8}" srcId="{FD2C5110-BF09-4A44-99A2-13BB0A40438F}" destId="{DFC766CD-BB32-4922-BB6A-702E3C0A1496}" srcOrd="3" destOrd="0" parTransId="{781B08B3-FE65-48BE-9BE8-CE31B9A97588}" sibTransId="{988B7D82-0B2C-4327-9E6F-8EA2F553F882}"/>
    <dgm:cxn modelId="{7859AF7A-80C4-5744-832D-DCEF99F7EFB6}" type="presOf" srcId="{DFC766CD-BB32-4922-BB6A-702E3C0A1496}" destId="{E820E694-A442-0F42-B3C3-9BF399F99283}" srcOrd="0" destOrd="0" presId="urn:microsoft.com/office/officeart/2008/layout/LinedList"/>
    <dgm:cxn modelId="{17B13F9C-AAA7-47AF-AC9E-087AFB158D35}" srcId="{FD2C5110-BF09-4A44-99A2-13BB0A40438F}" destId="{DF32DEA3-649F-41DA-8049-3A82FB63BF10}" srcOrd="0" destOrd="0" parTransId="{91D3C62E-B362-442E-BBDA-721B7E3542A9}" sibTransId="{429C2499-B4DB-4CB5-A592-76FEC96AF8AD}"/>
    <dgm:cxn modelId="{20EA85A0-9A7A-431E-BDFC-A32CD5CC9C32}" srcId="{FD2C5110-BF09-4A44-99A2-13BB0A40438F}" destId="{8A636F7D-AA37-4057-A4A0-02E57F54117E}" srcOrd="2" destOrd="0" parTransId="{0CE37132-FD16-4BB2-816F-B12B31A33710}" sibTransId="{AF60E69A-4DE5-40BA-8629-C24C573DBBFA}"/>
    <dgm:cxn modelId="{E51D32A5-BED6-284D-A77A-5104E9D1F489}" type="presOf" srcId="{DF32DEA3-649F-41DA-8049-3A82FB63BF10}" destId="{F93C293B-BA8C-2548-B192-A0D3F4F8E1A3}" srcOrd="0" destOrd="0" presId="urn:microsoft.com/office/officeart/2008/layout/LinedList"/>
    <dgm:cxn modelId="{5DE48BCA-AAD0-BF44-97C9-3C84E115118D}" type="presOf" srcId="{A0BF67CB-6EC1-4E38-9A2D-8C3F96AA146E}" destId="{73E340CA-76D7-024E-A499-CDBF6B9F2869}" srcOrd="0" destOrd="0" presId="urn:microsoft.com/office/officeart/2008/layout/LinedList"/>
    <dgm:cxn modelId="{826E13D5-CB18-4372-B004-F5209A31959E}" srcId="{FD2C5110-BF09-4A44-99A2-13BB0A40438F}" destId="{8C2E1FFA-3202-443F-96A6-8A3696945884}" srcOrd="5" destOrd="0" parTransId="{5978DA12-9532-471F-9FBB-1CAF0A9C02E0}" sibTransId="{D4FBBF73-043F-42BF-BF62-8D6FE07AE8F3}"/>
    <dgm:cxn modelId="{241133D6-1834-4D78-81E0-B3CDDD623050}" srcId="{FD2C5110-BF09-4A44-99A2-13BB0A40438F}" destId="{D5B639A7-B067-405A-AD99-3AA7EC3FAE74}" srcOrd="1" destOrd="0" parTransId="{3A5826A4-76F1-4075-B320-CF2E353DAF0C}" sibTransId="{DD0D7A74-43E8-4696-9DE7-B52F05006AB4}"/>
    <dgm:cxn modelId="{042E75D8-AF42-4E15-8D14-C8FB2868FC52}" srcId="{FD2C5110-BF09-4A44-99A2-13BB0A40438F}" destId="{A0BF67CB-6EC1-4E38-9A2D-8C3F96AA146E}" srcOrd="4" destOrd="0" parTransId="{DE110F23-5657-4820-BDB8-CEF4207281D7}" sibTransId="{CEB039A5-1897-4284-91D1-541D46A05529}"/>
    <dgm:cxn modelId="{D6E9BDE9-5BE3-5A48-AF8B-AF5CDF99894E}" type="presOf" srcId="{8C2E1FFA-3202-443F-96A6-8A3696945884}" destId="{D423DD28-7A1D-5341-A12B-97A03F7494AD}" srcOrd="0" destOrd="0" presId="urn:microsoft.com/office/officeart/2008/layout/LinedList"/>
    <dgm:cxn modelId="{0D481874-50A2-B741-90EF-7BFFFA104203}" type="presParOf" srcId="{5F152033-93F7-2648-BF8A-49D1FEE499C0}" destId="{EF7BA96C-DDFA-4442-B899-1161F15DD5FB}" srcOrd="0" destOrd="0" presId="urn:microsoft.com/office/officeart/2008/layout/LinedList"/>
    <dgm:cxn modelId="{0F60EBE6-440D-0344-A403-D3538E460836}" type="presParOf" srcId="{5F152033-93F7-2648-BF8A-49D1FEE499C0}" destId="{F1254571-E967-CE47-8A17-6B85B24D2E2C}" srcOrd="1" destOrd="0" presId="urn:microsoft.com/office/officeart/2008/layout/LinedList"/>
    <dgm:cxn modelId="{94BF2CCD-443C-4043-A4B1-7EFB33A38B46}" type="presParOf" srcId="{F1254571-E967-CE47-8A17-6B85B24D2E2C}" destId="{F93C293B-BA8C-2548-B192-A0D3F4F8E1A3}" srcOrd="0" destOrd="0" presId="urn:microsoft.com/office/officeart/2008/layout/LinedList"/>
    <dgm:cxn modelId="{8390A901-0DAD-094C-B13C-1BD8650CB886}" type="presParOf" srcId="{F1254571-E967-CE47-8A17-6B85B24D2E2C}" destId="{A568E105-C7AB-2D48-B5B1-12D91562C0EB}" srcOrd="1" destOrd="0" presId="urn:microsoft.com/office/officeart/2008/layout/LinedList"/>
    <dgm:cxn modelId="{5F3B52BD-A6BA-8D4F-ADE0-D9370D312498}" type="presParOf" srcId="{5F152033-93F7-2648-BF8A-49D1FEE499C0}" destId="{F992EC6E-D07D-E54D-AD95-A2819643F836}" srcOrd="2" destOrd="0" presId="urn:microsoft.com/office/officeart/2008/layout/LinedList"/>
    <dgm:cxn modelId="{C8C63636-EB0E-0C4D-99BB-45BC13608009}" type="presParOf" srcId="{5F152033-93F7-2648-BF8A-49D1FEE499C0}" destId="{705C7742-B9A2-0848-B0CB-4DD4C5895AAA}" srcOrd="3" destOrd="0" presId="urn:microsoft.com/office/officeart/2008/layout/LinedList"/>
    <dgm:cxn modelId="{E181177C-86E5-6647-B224-C193D27B1316}" type="presParOf" srcId="{705C7742-B9A2-0848-B0CB-4DD4C5895AAA}" destId="{4B172EE3-E35E-F641-B46E-66846980CA9A}" srcOrd="0" destOrd="0" presId="urn:microsoft.com/office/officeart/2008/layout/LinedList"/>
    <dgm:cxn modelId="{CECE2A4C-56E4-F346-8A9A-2F66D67BBC9D}" type="presParOf" srcId="{705C7742-B9A2-0848-B0CB-4DD4C5895AAA}" destId="{F40E728B-0426-FA4E-B09D-69D3DC91C79C}" srcOrd="1" destOrd="0" presId="urn:microsoft.com/office/officeart/2008/layout/LinedList"/>
    <dgm:cxn modelId="{9FBC2867-EE16-BF4F-90A2-A1E4030FE0A9}" type="presParOf" srcId="{5F152033-93F7-2648-BF8A-49D1FEE499C0}" destId="{74DB2D00-D60B-304B-B04D-8D9A112EF21B}" srcOrd="4" destOrd="0" presId="urn:microsoft.com/office/officeart/2008/layout/LinedList"/>
    <dgm:cxn modelId="{32945E8F-1A25-5043-80E0-CDD0C10A5B05}" type="presParOf" srcId="{5F152033-93F7-2648-BF8A-49D1FEE499C0}" destId="{BAE4F4A5-9792-2C48-9777-1CC32FF0239B}" srcOrd="5" destOrd="0" presId="urn:microsoft.com/office/officeart/2008/layout/LinedList"/>
    <dgm:cxn modelId="{7F32C8BD-B971-0D40-A74B-EAD4FE641682}" type="presParOf" srcId="{BAE4F4A5-9792-2C48-9777-1CC32FF0239B}" destId="{61F851C3-ECEB-144C-88CE-F8FFCBDF5EA2}" srcOrd="0" destOrd="0" presId="urn:microsoft.com/office/officeart/2008/layout/LinedList"/>
    <dgm:cxn modelId="{331AE65C-5753-0746-8DA0-3736A2996303}" type="presParOf" srcId="{BAE4F4A5-9792-2C48-9777-1CC32FF0239B}" destId="{981F35A8-F3E8-FC43-9D8E-13E4DCE8471F}" srcOrd="1" destOrd="0" presId="urn:microsoft.com/office/officeart/2008/layout/LinedList"/>
    <dgm:cxn modelId="{A49AF2D9-F3D8-7148-BD96-7AABEEE105A9}" type="presParOf" srcId="{5F152033-93F7-2648-BF8A-49D1FEE499C0}" destId="{0F918E62-8C39-6F46-B2A9-54DFF1D80102}" srcOrd="6" destOrd="0" presId="urn:microsoft.com/office/officeart/2008/layout/LinedList"/>
    <dgm:cxn modelId="{CF400127-1BEC-7F44-B05D-EA020506818A}" type="presParOf" srcId="{5F152033-93F7-2648-BF8A-49D1FEE499C0}" destId="{7A4B54DF-29F6-B54D-AA6B-90E03D0290F1}" srcOrd="7" destOrd="0" presId="urn:microsoft.com/office/officeart/2008/layout/LinedList"/>
    <dgm:cxn modelId="{D1D0965A-6586-254E-9963-32907B92C4CD}" type="presParOf" srcId="{7A4B54DF-29F6-B54D-AA6B-90E03D0290F1}" destId="{E820E694-A442-0F42-B3C3-9BF399F99283}" srcOrd="0" destOrd="0" presId="urn:microsoft.com/office/officeart/2008/layout/LinedList"/>
    <dgm:cxn modelId="{75963D2E-977F-9E43-A23D-3BB2A6A42A7C}" type="presParOf" srcId="{7A4B54DF-29F6-B54D-AA6B-90E03D0290F1}" destId="{FA01CEA1-8603-1A42-9B5F-2345E420AE1A}" srcOrd="1" destOrd="0" presId="urn:microsoft.com/office/officeart/2008/layout/LinedList"/>
    <dgm:cxn modelId="{F23E7220-20E7-6048-925A-B5B624EF179E}" type="presParOf" srcId="{5F152033-93F7-2648-BF8A-49D1FEE499C0}" destId="{AEBE7DDF-C997-F242-BA6A-1E3F19997D1B}" srcOrd="8" destOrd="0" presId="urn:microsoft.com/office/officeart/2008/layout/LinedList"/>
    <dgm:cxn modelId="{EBA2BB36-4D5A-A84C-B620-3DD0175A1D11}" type="presParOf" srcId="{5F152033-93F7-2648-BF8A-49D1FEE499C0}" destId="{B03140D6-F8E6-A544-AFC8-FFC19EED7670}" srcOrd="9" destOrd="0" presId="urn:microsoft.com/office/officeart/2008/layout/LinedList"/>
    <dgm:cxn modelId="{8714B61F-B350-6440-A234-8E0CC35F0036}" type="presParOf" srcId="{B03140D6-F8E6-A544-AFC8-FFC19EED7670}" destId="{73E340CA-76D7-024E-A499-CDBF6B9F2869}" srcOrd="0" destOrd="0" presId="urn:microsoft.com/office/officeart/2008/layout/LinedList"/>
    <dgm:cxn modelId="{C99A232F-DA06-3F49-AACD-C993F9BD7CD8}" type="presParOf" srcId="{B03140D6-F8E6-A544-AFC8-FFC19EED7670}" destId="{1854B721-A4DC-C44F-A7CF-F2E78A443AEE}" srcOrd="1" destOrd="0" presId="urn:microsoft.com/office/officeart/2008/layout/LinedList"/>
    <dgm:cxn modelId="{CD42BE42-FAA6-B541-811E-1EC73BF63097}" type="presParOf" srcId="{5F152033-93F7-2648-BF8A-49D1FEE499C0}" destId="{B1548011-0B91-B340-BF77-D09077EE8ADC}" srcOrd="10" destOrd="0" presId="urn:microsoft.com/office/officeart/2008/layout/LinedList"/>
    <dgm:cxn modelId="{8637FE74-C814-024A-805E-B27C2B1EE691}" type="presParOf" srcId="{5F152033-93F7-2648-BF8A-49D1FEE499C0}" destId="{DB45A374-5F24-B14A-801A-7C7C93000889}" srcOrd="11" destOrd="0" presId="urn:microsoft.com/office/officeart/2008/layout/LinedList"/>
    <dgm:cxn modelId="{82C390A5-5986-904A-98ED-A8760DA9728E}" type="presParOf" srcId="{DB45A374-5F24-B14A-801A-7C7C93000889}" destId="{D423DD28-7A1D-5341-A12B-97A03F7494AD}" srcOrd="0" destOrd="0" presId="urn:microsoft.com/office/officeart/2008/layout/LinedList"/>
    <dgm:cxn modelId="{EB3CF080-9960-A040-AE5D-F19E748839BD}" type="presParOf" srcId="{DB45A374-5F24-B14A-801A-7C7C93000889}" destId="{4494256A-C41B-774A-9590-7A05C8196F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AF0048-0982-4D1E-BC9F-204972F4A862}"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6BF86EB5-A848-42FD-98FB-B512AFD4A75E}">
      <dgm:prSet/>
      <dgm:spPr/>
      <dgm:t>
        <a:bodyPr/>
        <a:lstStyle/>
        <a:p>
          <a:r>
            <a:rPr lang="en-US" dirty="0"/>
            <a:t>Radio Segments</a:t>
          </a:r>
        </a:p>
      </dgm:t>
    </dgm:pt>
    <dgm:pt modelId="{8D9CB80B-47B1-4DA0-A03D-2ED1EB174C93}" type="parTrans" cxnId="{D1A7DE7C-DB00-4C8E-883E-2D573CEBFB48}">
      <dgm:prSet/>
      <dgm:spPr/>
      <dgm:t>
        <a:bodyPr/>
        <a:lstStyle/>
        <a:p>
          <a:endParaRPr lang="en-US"/>
        </a:p>
      </dgm:t>
    </dgm:pt>
    <dgm:pt modelId="{AECD9B3A-220F-4AE6-9D6A-1C3AF9849868}" type="sibTrans" cxnId="{D1A7DE7C-DB00-4C8E-883E-2D573CEBFB48}">
      <dgm:prSet/>
      <dgm:spPr/>
      <dgm:t>
        <a:bodyPr/>
        <a:lstStyle/>
        <a:p>
          <a:endParaRPr lang="en-US"/>
        </a:p>
      </dgm:t>
    </dgm:pt>
    <dgm:pt modelId="{7A189E81-E17A-496A-B1CA-3AD1A9DCE126}">
      <dgm:prSet/>
      <dgm:spPr/>
      <dgm:t>
        <a:bodyPr/>
        <a:lstStyle/>
        <a:p>
          <a:r>
            <a:rPr lang="en-US" dirty="0"/>
            <a:t>Weekly presence Farmers Markets and other local events</a:t>
          </a:r>
        </a:p>
      </dgm:t>
    </dgm:pt>
    <dgm:pt modelId="{867F7BBF-A628-4FD8-81C0-B712B0FF6EE9}" type="parTrans" cxnId="{062DA4FC-2475-4C53-AFB0-83A15B509035}">
      <dgm:prSet/>
      <dgm:spPr/>
      <dgm:t>
        <a:bodyPr/>
        <a:lstStyle/>
        <a:p>
          <a:endParaRPr lang="en-US"/>
        </a:p>
      </dgm:t>
    </dgm:pt>
    <dgm:pt modelId="{1450DDA1-DA8A-4939-9C1A-B23D412E6895}" type="sibTrans" cxnId="{062DA4FC-2475-4C53-AFB0-83A15B509035}">
      <dgm:prSet/>
      <dgm:spPr/>
      <dgm:t>
        <a:bodyPr/>
        <a:lstStyle/>
        <a:p>
          <a:endParaRPr lang="en-US"/>
        </a:p>
      </dgm:t>
    </dgm:pt>
    <dgm:pt modelId="{7218ABC8-238E-469C-AA08-D5D97A713B03}">
      <dgm:prSet/>
      <dgm:spPr/>
      <dgm:t>
        <a:bodyPr/>
        <a:lstStyle/>
        <a:p>
          <a:r>
            <a:rPr lang="en-US" dirty="0"/>
            <a:t>Signage Downtown Businesses</a:t>
          </a:r>
        </a:p>
      </dgm:t>
    </dgm:pt>
    <dgm:pt modelId="{BEB0CE07-F56C-4AD5-BBF0-1F8210A29E3C}" type="parTrans" cxnId="{00E73214-B169-4530-B83E-FCE1E34286EB}">
      <dgm:prSet/>
      <dgm:spPr/>
      <dgm:t>
        <a:bodyPr/>
        <a:lstStyle/>
        <a:p>
          <a:endParaRPr lang="en-US"/>
        </a:p>
      </dgm:t>
    </dgm:pt>
    <dgm:pt modelId="{908E0954-1912-4247-B648-EF901F6F2F23}" type="sibTrans" cxnId="{00E73214-B169-4530-B83E-FCE1E34286EB}">
      <dgm:prSet/>
      <dgm:spPr/>
      <dgm:t>
        <a:bodyPr/>
        <a:lstStyle/>
        <a:p>
          <a:endParaRPr lang="en-US"/>
        </a:p>
      </dgm:t>
    </dgm:pt>
    <dgm:pt modelId="{A6FA5A18-0EA7-4965-80AD-F38ABE15CED1}">
      <dgm:prSet/>
      <dgm:spPr/>
      <dgm:t>
        <a:bodyPr/>
        <a:lstStyle/>
        <a:p>
          <a:r>
            <a:rPr lang="en-US" dirty="0"/>
            <a:t>Group Walks </a:t>
          </a:r>
        </a:p>
      </dgm:t>
    </dgm:pt>
    <dgm:pt modelId="{F9B4E655-BEC4-4853-BD32-11526C755D39}" type="parTrans" cxnId="{E3025E4D-AC62-4CD5-99DE-8AFB2F4FBCDB}">
      <dgm:prSet/>
      <dgm:spPr/>
      <dgm:t>
        <a:bodyPr/>
        <a:lstStyle/>
        <a:p>
          <a:endParaRPr lang="en-US"/>
        </a:p>
      </dgm:t>
    </dgm:pt>
    <dgm:pt modelId="{47A271CC-E088-4951-A9F0-007DBFB3269C}" type="sibTrans" cxnId="{E3025E4D-AC62-4CD5-99DE-8AFB2F4FBCDB}">
      <dgm:prSet/>
      <dgm:spPr/>
      <dgm:t>
        <a:bodyPr/>
        <a:lstStyle/>
        <a:p>
          <a:endParaRPr lang="en-US"/>
        </a:p>
      </dgm:t>
    </dgm:pt>
    <dgm:pt modelId="{BB7DAE3E-3CD8-4C51-9FB1-D84D0BA54F00}">
      <dgm:prSet/>
      <dgm:spPr/>
      <dgm:t>
        <a:bodyPr/>
        <a:lstStyle/>
        <a:p>
          <a:r>
            <a:rPr lang="en-US" dirty="0"/>
            <a:t>Enforcement</a:t>
          </a:r>
        </a:p>
      </dgm:t>
    </dgm:pt>
    <dgm:pt modelId="{C9AC9409-7F15-4B14-9DC0-88286AED295E}" type="parTrans" cxnId="{43A86BBD-6861-49A3-8733-8F0AE6DB6218}">
      <dgm:prSet/>
      <dgm:spPr/>
      <dgm:t>
        <a:bodyPr/>
        <a:lstStyle/>
        <a:p>
          <a:endParaRPr lang="en-US"/>
        </a:p>
      </dgm:t>
    </dgm:pt>
    <dgm:pt modelId="{C91CFC7F-719E-413D-AF81-C1D28EC638E7}" type="sibTrans" cxnId="{43A86BBD-6861-49A3-8733-8F0AE6DB6218}">
      <dgm:prSet/>
      <dgm:spPr/>
      <dgm:t>
        <a:bodyPr/>
        <a:lstStyle/>
        <a:p>
          <a:endParaRPr lang="en-US"/>
        </a:p>
      </dgm:t>
    </dgm:pt>
    <dgm:pt modelId="{316CF5BD-4332-1548-A941-8D745FA31B6B}" type="pres">
      <dgm:prSet presAssocID="{56AF0048-0982-4D1E-BC9F-204972F4A862}" presName="Name0" presStyleCnt="0">
        <dgm:presLayoutVars>
          <dgm:dir/>
          <dgm:animLvl val="lvl"/>
          <dgm:resizeHandles val="exact"/>
        </dgm:presLayoutVars>
      </dgm:prSet>
      <dgm:spPr/>
    </dgm:pt>
    <dgm:pt modelId="{4002320B-634F-7847-8ACC-A0B76D8FB8C2}" type="pres">
      <dgm:prSet presAssocID="{6BF86EB5-A848-42FD-98FB-B512AFD4A75E}" presName="linNode" presStyleCnt="0"/>
      <dgm:spPr/>
    </dgm:pt>
    <dgm:pt modelId="{50DA4CDE-BE91-0B47-8C12-BC2A6E24ACFB}" type="pres">
      <dgm:prSet presAssocID="{6BF86EB5-A848-42FD-98FB-B512AFD4A75E}" presName="parentText" presStyleLbl="node1" presStyleIdx="0" presStyleCnt="5">
        <dgm:presLayoutVars>
          <dgm:chMax val="1"/>
          <dgm:bulletEnabled val="1"/>
        </dgm:presLayoutVars>
      </dgm:prSet>
      <dgm:spPr/>
    </dgm:pt>
    <dgm:pt modelId="{3A4B660B-16C0-774D-AA94-3694AAC09846}" type="pres">
      <dgm:prSet presAssocID="{AECD9B3A-220F-4AE6-9D6A-1C3AF9849868}" presName="sp" presStyleCnt="0"/>
      <dgm:spPr/>
    </dgm:pt>
    <dgm:pt modelId="{78A6EF71-02F6-A343-B026-7A0AE5CC0643}" type="pres">
      <dgm:prSet presAssocID="{7A189E81-E17A-496A-B1CA-3AD1A9DCE126}" presName="linNode" presStyleCnt="0"/>
      <dgm:spPr/>
    </dgm:pt>
    <dgm:pt modelId="{C4DA7FC2-6A5E-4540-BC93-94A0177C2CD9}" type="pres">
      <dgm:prSet presAssocID="{7A189E81-E17A-496A-B1CA-3AD1A9DCE126}" presName="parentText" presStyleLbl="node1" presStyleIdx="1" presStyleCnt="5">
        <dgm:presLayoutVars>
          <dgm:chMax val="1"/>
          <dgm:bulletEnabled val="1"/>
        </dgm:presLayoutVars>
      </dgm:prSet>
      <dgm:spPr/>
    </dgm:pt>
    <dgm:pt modelId="{1298C0AF-03E2-984B-9C09-F6EE52FBEB8E}" type="pres">
      <dgm:prSet presAssocID="{1450DDA1-DA8A-4939-9C1A-B23D412E6895}" presName="sp" presStyleCnt="0"/>
      <dgm:spPr/>
    </dgm:pt>
    <dgm:pt modelId="{E22CDF0E-76CB-2C48-94CE-1E8D4A739E53}" type="pres">
      <dgm:prSet presAssocID="{7218ABC8-238E-469C-AA08-D5D97A713B03}" presName="linNode" presStyleCnt="0"/>
      <dgm:spPr/>
    </dgm:pt>
    <dgm:pt modelId="{20DB07C2-B7A2-ED47-AD5E-6F4E8BB9968C}" type="pres">
      <dgm:prSet presAssocID="{7218ABC8-238E-469C-AA08-D5D97A713B03}" presName="parentText" presStyleLbl="node1" presStyleIdx="2" presStyleCnt="5">
        <dgm:presLayoutVars>
          <dgm:chMax val="1"/>
          <dgm:bulletEnabled val="1"/>
        </dgm:presLayoutVars>
      </dgm:prSet>
      <dgm:spPr/>
    </dgm:pt>
    <dgm:pt modelId="{F5545EA4-F14F-4743-8E88-7A72DBDED00F}" type="pres">
      <dgm:prSet presAssocID="{908E0954-1912-4247-B648-EF901F6F2F23}" presName="sp" presStyleCnt="0"/>
      <dgm:spPr/>
    </dgm:pt>
    <dgm:pt modelId="{FEFE6A5A-0D91-1D45-A9CE-4BC6BD117032}" type="pres">
      <dgm:prSet presAssocID="{A6FA5A18-0EA7-4965-80AD-F38ABE15CED1}" presName="linNode" presStyleCnt="0"/>
      <dgm:spPr/>
    </dgm:pt>
    <dgm:pt modelId="{4FB47FAE-39AE-D744-8CBE-69D3E7C0C65F}" type="pres">
      <dgm:prSet presAssocID="{A6FA5A18-0EA7-4965-80AD-F38ABE15CED1}" presName="parentText" presStyleLbl="node1" presStyleIdx="3" presStyleCnt="5">
        <dgm:presLayoutVars>
          <dgm:chMax val="1"/>
          <dgm:bulletEnabled val="1"/>
        </dgm:presLayoutVars>
      </dgm:prSet>
      <dgm:spPr/>
    </dgm:pt>
    <dgm:pt modelId="{805D537A-FC3C-D541-A53D-84CB0CB1906E}" type="pres">
      <dgm:prSet presAssocID="{47A271CC-E088-4951-A9F0-007DBFB3269C}" presName="sp" presStyleCnt="0"/>
      <dgm:spPr/>
    </dgm:pt>
    <dgm:pt modelId="{A5B5C6D9-5A2C-FF49-B934-DFBADDFF5CE6}" type="pres">
      <dgm:prSet presAssocID="{BB7DAE3E-3CD8-4C51-9FB1-D84D0BA54F00}" presName="linNode" presStyleCnt="0"/>
      <dgm:spPr/>
    </dgm:pt>
    <dgm:pt modelId="{C89F0232-727A-BD4B-AF13-B47414EE2756}" type="pres">
      <dgm:prSet presAssocID="{BB7DAE3E-3CD8-4C51-9FB1-D84D0BA54F00}" presName="parentText" presStyleLbl="node1" presStyleIdx="4" presStyleCnt="5">
        <dgm:presLayoutVars>
          <dgm:chMax val="1"/>
          <dgm:bulletEnabled val="1"/>
        </dgm:presLayoutVars>
      </dgm:prSet>
      <dgm:spPr/>
    </dgm:pt>
  </dgm:ptLst>
  <dgm:cxnLst>
    <dgm:cxn modelId="{574BA80E-61CB-AA42-AF0D-F2F55DE8B42D}" type="presOf" srcId="{BB7DAE3E-3CD8-4C51-9FB1-D84D0BA54F00}" destId="{C89F0232-727A-BD4B-AF13-B47414EE2756}" srcOrd="0" destOrd="0" presId="urn:microsoft.com/office/officeart/2005/8/layout/vList5"/>
    <dgm:cxn modelId="{00E73214-B169-4530-B83E-FCE1E34286EB}" srcId="{56AF0048-0982-4D1E-BC9F-204972F4A862}" destId="{7218ABC8-238E-469C-AA08-D5D97A713B03}" srcOrd="2" destOrd="0" parTransId="{BEB0CE07-F56C-4AD5-BBF0-1F8210A29E3C}" sibTransId="{908E0954-1912-4247-B648-EF901F6F2F23}"/>
    <dgm:cxn modelId="{41AF1B60-536E-FB40-837D-F52DE9B73948}" type="presOf" srcId="{56AF0048-0982-4D1E-BC9F-204972F4A862}" destId="{316CF5BD-4332-1548-A941-8D745FA31B6B}" srcOrd="0" destOrd="0" presId="urn:microsoft.com/office/officeart/2005/8/layout/vList5"/>
    <dgm:cxn modelId="{E3025E4D-AC62-4CD5-99DE-8AFB2F4FBCDB}" srcId="{56AF0048-0982-4D1E-BC9F-204972F4A862}" destId="{A6FA5A18-0EA7-4965-80AD-F38ABE15CED1}" srcOrd="3" destOrd="0" parTransId="{F9B4E655-BEC4-4853-BD32-11526C755D39}" sibTransId="{47A271CC-E088-4951-A9F0-007DBFB3269C}"/>
    <dgm:cxn modelId="{95DE9F58-B3CE-4141-BCCF-70CBC4FE0D4A}" type="presOf" srcId="{7218ABC8-238E-469C-AA08-D5D97A713B03}" destId="{20DB07C2-B7A2-ED47-AD5E-6F4E8BB9968C}" srcOrd="0" destOrd="0" presId="urn:microsoft.com/office/officeart/2005/8/layout/vList5"/>
    <dgm:cxn modelId="{D1A7DE7C-DB00-4C8E-883E-2D573CEBFB48}" srcId="{56AF0048-0982-4D1E-BC9F-204972F4A862}" destId="{6BF86EB5-A848-42FD-98FB-B512AFD4A75E}" srcOrd="0" destOrd="0" parTransId="{8D9CB80B-47B1-4DA0-A03D-2ED1EB174C93}" sibTransId="{AECD9B3A-220F-4AE6-9D6A-1C3AF9849868}"/>
    <dgm:cxn modelId="{9262F09E-62CD-AE4D-98E8-9ADE6EB2E3EA}" type="presOf" srcId="{7A189E81-E17A-496A-B1CA-3AD1A9DCE126}" destId="{C4DA7FC2-6A5E-4540-BC93-94A0177C2CD9}" srcOrd="0" destOrd="0" presId="urn:microsoft.com/office/officeart/2005/8/layout/vList5"/>
    <dgm:cxn modelId="{43A86BBD-6861-49A3-8733-8F0AE6DB6218}" srcId="{56AF0048-0982-4D1E-BC9F-204972F4A862}" destId="{BB7DAE3E-3CD8-4C51-9FB1-D84D0BA54F00}" srcOrd="4" destOrd="0" parTransId="{C9AC9409-7F15-4B14-9DC0-88286AED295E}" sibTransId="{C91CFC7F-719E-413D-AF81-C1D28EC638E7}"/>
    <dgm:cxn modelId="{BB8A62C5-5386-954A-8BD2-78969AFD1573}" type="presOf" srcId="{6BF86EB5-A848-42FD-98FB-B512AFD4A75E}" destId="{50DA4CDE-BE91-0B47-8C12-BC2A6E24ACFB}" srcOrd="0" destOrd="0" presId="urn:microsoft.com/office/officeart/2005/8/layout/vList5"/>
    <dgm:cxn modelId="{75D43CEB-FC9E-DB4D-81B6-D2595FBE094F}" type="presOf" srcId="{A6FA5A18-0EA7-4965-80AD-F38ABE15CED1}" destId="{4FB47FAE-39AE-D744-8CBE-69D3E7C0C65F}" srcOrd="0" destOrd="0" presId="urn:microsoft.com/office/officeart/2005/8/layout/vList5"/>
    <dgm:cxn modelId="{062DA4FC-2475-4C53-AFB0-83A15B509035}" srcId="{56AF0048-0982-4D1E-BC9F-204972F4A862}" destId="{7A189E81-E17A-496A-B1CA-3AD1A9DCE126}" srcOrd="1" destOrd="0" parTransId="{867F7BBF-A628-4FD8-81C0-B712B0FF6EE9}" sibTransId="{1450DDA1-DA8A-4939-9C1A-B23D412E6895}"/>
    <dgm:cxn modelId="{AF1DC5D2-4BC8-484F-A757-F6FF48C4E696}" type="presParOf" srcId="{316CF5BD-4332-1548-A941-8D745FA31B6B}" destId="{4002320B-634F-7847-8ACC-A0B76D8FB8C2}" srcOrd="0" destOrd="0" presId="urn:microsoft.com/office/officeart/2005/8/layout/vList5"/>
    <dgm:cxn modelId="{5135AC09-9CC2-2F42-9CF3-551BFA1D0E0E}" type="presParOf" srcId="{4002320B-634F-7847-8ACC-A0B76D8FB8C2}" destId="{50DA4CDE-BE91-0B47-8C12-BC2A6E24ACFB}" srcOrd="0" destOrd="0" presId="urn:microsoft.com/office/officeart/2005/8/layout/vList5"/>
    <dgm:cxn modelId="{A89A3F6C-943E-9D44-9DDB-090EB346C283}" type="presParOf" srcId="{316CF5BD-4332-1548-A941-8D745FA31B6B}" destId="{3A4B660B-16C0-774D-AA94-3694AAC09846}" srcOrd="1" destOrd="0" presId="urn:microsoft.com/office/officeart/2005/8/layout/vList5"/>
    <dgm:cxn modelId="{29084067-4CF3-634F-B700-010D7CE772BB}" type="presParOf" srcId="{316CF5BD-4332-1548-A941-8D745FA31B6B}" destId="{78A6EF71-02F6-A343-B026-7A0AE5CC0643}" srcOrd="2" destOrd="0" presId="urn:microsoft.com/office/officeart/2005/8/layout/vList5"/>
    <dgm:cxn modelId="{D3104118-BE94-EB48-BCBB-152587A0E83D}" type="presParOf" srcId="{78A6EF71-02F6-A343-B026-7A0AE5CC0643}" destId="{C4DA7FC2-6A5E-4540-BC93-94A0177C2CD9}" srcOrd="0" destOrd="0" presId="urn:microsoft.com/office/officeart/2005/8/layout/vList5"/>
    <dgm:cxn modelId="{BF155E36-E6FB-5145-82DB-8A9521346764}" type="presParOf" srcId="{316CF5BD-4332-1548-A941-8D745FA31B6B}" destId="{1298C0AF-03E2-984B-9C09-F6EE52FBEB8E}" srcOrd="3" destOrd="0" presId="urn:microsoft.com/office/officeart/2005/8/layout/vList5"/>
    <dgm:cxn modelId="{C380E31B-2E30-5841-AB49-0A9EDAC3DD66}" type="presParOf" srcId="{316CF5BD-4332-1548-A941-8D745FA31B6B}" destId="{E22CDF0E-76CB-2C48-94CE-1E8D4A739E53}" srcOrd="4" destOrd="0" presId="urn:microsoft.com/office/officeart/2005/8/layout/vList5"/>
    <dgm:cxn modelId="{5ADB71D2-51E1-9245-8AB1-BAE6AA2B9C31}" type="presParOf" srcId="{E22CDF0E-76CB-2C48-94CE-1E8D4A739E53}" destId="{20DB07C2-B7A2-ED47-AD5E-6F4E8BB9968C}" srcOrd="0" destOrd="0" presId="urn:microsoft.com/office/officeart/2005/8/layout/vList5"/>
    <dgm:cxn modelId="{EBC1F4DE-67CD-1C41-9F87-517324C826AD}" type="presParOf" srcId="{316CF5BD-4332-1548-A941-8D745FA31B6B}" destId="{F5545EA4-F14F-4743-8E88-7A72DBDED00F}" srcOrd="5" destOrd="0" presId="urn:microsoft.com/office/officeart/2005/8/layout/vList5"/>
    <dgm:cxn modelId="{C9EA4CBF-7230-FA4C-B79B-C7DE59D0C0ED}" type="presParOf" srcId="{316CF5BD-4332-1548-A941-8D745FA31B6B}" destId="{FEFE6A5A-0D91-1D45-A9CE-4BC6BD117032}" srcOrd="6" destOrd="0" presId="urn:microsoft.com/office/officeart/2005/8/layout/vList5"/>
    <dgm:cxn modelId="{EA82EF7D-0D03-4943-9093-F213CD64F3D9}" type="presParOf" srcId="{FEFE6A5A-0D91-1D45-A9CE-4BC6BD117032}" destId="{4FB47FAE-39AE-D744-8CBE-69D3E7C0C65F}" srcOrd="0" destOrd="0" presId="urn:microsoft.com/office/officeart/2005/8/layout/vList5"/>
    <dgm:cxn modelId="{DDE2A9A8-ECB9-0E40-95B5-FF8E7821EC0F}" type="presParOf" srcId="{316CF5BD-4332-1548-A941-8D745FA31B6B}" destId="{805D537A-FC3C-D541-A53D-84CB0CB1906E}" srcOrd="7" destOrd="0" presId="urn:microsoft.com/office/officeart/2005/8/layout/vList5"/>
    <dgm:cxn modelId="{94149B81-40D4-DA4E-8CEE-BF5B9A8BD93B}" type="presParOf" srcId="{316CF5BD-4332-1548-A941-8D745FA31B6B}" destId="{A5B5C6D9-5A2C-FF49-B934-DFBADDFF5CE6}" srcOrd="8" destOrd="0" presId="urn:microsoft.com/office/officeart/2005/8/layout/vList5"/>
    <dgm:cxn modelId="{64916F27-AC9E-6144-86E1-262C205425D3}" type="presParOf" srcId="{A5B5C6D9-5A2C-FF49-B934-DFBADDFF5CE6}" destId="{C89F0232-727A-BD4B-AF13-B47414EE275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BA96C-DDFA-4442-B899-1161F15DD5FB}">
      <dsp:nvSpPr>
        <dsp:cNvPr id="0" name=""/>
        <dsp:cNvSpPr/>
      </dsp:nvSpPr>
      <dsp:spPr>
        <a:xfrm>
          <a:off x="0" y="2492"/>
          <a:ext cx="486965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C293B-BA8C-2548-B192-A0D3F4F8E1A3}">
      <dsp:nvSpPr>
        <dsp:cNvPr id="0" name=""/>
        <dsp:cNvSpPr/>
      </dsp:nvSpPr>
      <dsp:spPr>
        <a:xfrm>
          <a:off x="0" y="2492"/>
          <a:ext cx="4869656"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bg1"/>
              </a:solidFill>
            </a:rPr>
            <a:t>Carnival style pedestrian themed activities with prizes. </a:t>
          </a:r>
        </a:p>
      </dsp:txBody>
      <dsp:txXfrm>
        <a:off x="0" y="2492"/>
        <a:ext cx="4869656" cy="850069"/>
      </dsp:txXfrm>
    </dsp:sp>
    <dsp:sp modelId="{F992EC6E-D07D-E54D-AD95-A2819643F836}">
      <dsp:nvSpPr>
        <dsp:cNvPr id="0" name=""/>
        <dsp:cNvSpPr/>
      </dsp:nvSpPr>
      <dsp:spPr>
        <a:xfrm>
          <a:off x="0" y="852561"/>
          <a:ext cx="4869656"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72EE3-E35E-F641-B46E-66846980CA9A}">
      <dsp:nvSpPr>
        <dsp:cNvPr id="0" name=""/>
        <dsp:cNvSpPr/>
      </dsp:nvSpPr>
      <dsp:spPr>
        <a:xfrm>
          <a:off x="0" y="852561"/>
          <a:ext cx="4869656"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bg1"/>
              </a:solidFill>
            </a:rPr>
            <a:t>Educational material</a:t>
          </a:r>
        </a:p>
      </dsp:txBody>
      <dsp:txXfrm>
        <a:off x="0" y="852561"/>
        <a:ext cx="4869656" cy="850069"/>
      </dsp:txXfrm>
    </dsp:sp>
    <dsp:sp modelId="{74DB2D00-D60B-304B-B04D-8D9A112EF21B}">
      <dsp:nvSpPr>
        <dsp:cNvPr id="0" name=""/>
        <dsp:cNvSpPr/>
      </dsp:nvSpPr>
      <dsp:spPr>
        <a:xfrm>
          <a:off x="0" y="1702630"/>
          <a:ext cx="4869656"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851C3-ECEB-144C-88CE-F8FFCBDF5EA2}">
      <dsp:nvSpPr>
        <dsp:cNvPr id="0" name=""/>
        <dsp:cNvSpPr/>
      </dsp:nvSpPr>
      <dsp:spPr>
        <a:xfrm>
          <a:off x="0" y="1702630"/>
          <a:ext cx="4869656"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bg1"/>
              </a:solidFill>
            </a:rPr>
            <a:t>Free swag</a:t>
          </a:r>
        </a:p>
      </dsp:txBody>
      <dsp:txXfrm>
        <a:off x="0" y="1702630"/>
        <a:ext cx="4869656" cy="850069"/>
      </dsp:txXfrm>
    </dsp:sp>
    <dsp:sp modelId="{0F918E62-8C39-6F46-B2A9-54DFF1D80102}">
      <dsp:nvSpPr>
        <dsp:cNvPr id="0" name=""/>
        <dsp:cNvSpPr/>
      </dsp:nvSpPr>
      <dsp:spPr>
        <a:xfrm>
          <a:off x="0" y="2552699"/>
          <a:ext cx="4869656"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0E694-A442-0F42-B3C3-9BF399F99283}">
      <dsp:nvSpPr>
        <dsp:cNvPr id="0" name=""/>
        <dsp:cNvSpPr/>
      </dsp:nvSpPr>
      <dsp:spPr>
        <a:xfrm>
          <a:off x="0" y="2552699"/>
          <a:ext cx="4869656"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bg1"/>
              </a:solidFill>
            </a:rPr>
            <a:t>T-Shirts</a:t>
          </a:r>
        </a:p>
      </dsp:txBody>
      <dsp:txXfrm>
        <a:off x="0" y="2552699"/>
        <a:ext cx="4869656" cy="850069"/>
      </dsp:txXfrm>
    </dsp:sp>
    <dsp:sp modelId="{AEBE7DDF-C997-F242-BA6A-1E3F19997D1B}">
      <dsp:nvSpPr>
        <dsp:cNvPr id="0" name=""/>
        <dsp:cNvSpPr/>
      </dsp:nvSpPr>
      <dsp:spPr>
        <a:xfrm>
          <a:off x="0" y="3402769"/>
          <a:ext cx="4869656"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E340CA-76D7-024E-A499-CDBF6B9F2869}">
      <dsp:nvSpPr>
        <dsp:cNvPr id="0" name=""/>
        <dsp:cNvSpPr/>
      </dsp:nvSpPr>
      <dsp:spPr>
        <a:xfrm>
          <a:off x="0" y="3402769"/>
          <a:ext cx="4869656"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solidFill>
                <a:schemeClr val="bg1"/>
              </a:solidFill>
            </a:rPr>
            <a:t>Photo Board </a:t>
          </a:r>
        </a:p>
      </dsp:txBody>
      <dsp:txXfrm>
        <a:off x="0" y="3402769"/>
        <a:ext cx="4869656" cy="850069"/>
      </dsp:txXfrm>
    </dsp:sp>
    <dsp:sp modelId="{B1548011-0B91-B340-BF77-D09077EE8ADC}">
      <dsp:nvSpPr>
        <dsp:cNvPr id="0" name=""/>
        <dsp:cNvSpPr/>
      </dsp:nvSpPr>
      <dsp:spPr>
        <a:xfrm>
          <a:off x="0" y="4252838"/>
          <a:ext cx="486965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3DD28-7A1D-5341-A12B-97A03F7494AD}">
      <dsp:nvSpPr>
        <dsp:cNvPr id="0" name=""/>
        <dsp:cNvSpPr/>
      </dsp:nvSpPr>
      <dsp:spPr>
        <a:xfrm>
          <a:off x="0" y="4252838"/>
          <a:ext cx="4869656"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solidFill>
                <a:schemeClr val="bg1"/>
              </a:solidFill>
            </a:rPr>
            <a:t>Family Fun </a:t>
          </a:r>
        </a:p>
      </dsp:txBody>
      <dsp:txXfrm>
        <a:off x="0" y="4252838"/>
        <a:ext cx="4869656" cy="850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A4CDE-BE91-0B47-8C12-BC2A6E24ACFB}">
      <dsp:nvSpPr>
        <dsp:cNvPr id="0" name=""/>
        <dsp:cNvSpPr/>
      </dsp:nvSpPr>
      <dsp:spPr>
        <a:xfrm>
          <a:off x="1581286" y="2591"/>
          <a:ext cx="1778946" cy="113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Radio Segments</a:t>
          </a:r>
        </a:p>
      </dsp:txBody>
      <dsp:txXfrm>
        <a:off x="1636594" y="57899"/>
        <a:ext cx="1668330" cy="1022376"/>
      </dsp:txXfrm>
    </dsp:sp>
    <dsp:sp modelId="{C4DA7FC2-6A5E-4540-BC93-94A0177C2CD9}">
      <dsp:nvSpPr>
        <dsp:cNvPr id="0" name=""/>
        <dsp:cNvSpPr/>
      </dsp:nvSpPr>
      <dsp:spPr>
        <a:xfrm>
          <a:off x="1581286" y="1192233"/>
          <a:ext cx="1778946" cy="113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Weekly presence Farmers Markets and other local events</a:t>
          </a:r>
        </a:p>
      </dsp:txBody>
      <dsp:txXfrm>
        <a:off x="1636594" y="1247541"/>
        <a:ext cx="1668330" cy="1022376"/>
      </dsp:txXfrm>
    </dsp:sp>
    <dsp:sp modelId="{20DB07C2-B7A2-ED47-AD5E-6F4E8BB9968C}">
      <dsp:nvSpPr>
        <dsp:cNvPr id="0" name=""/>
        <dsp:cNvSpPr/>
      </dsp:nvSpPr>
      <dsp:spPr>
        <a:xfrm>
          <a:off x="1581286" y="2381875"/>
          <a:ext cx="1778946" cy="113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Signage Downtown Businesses</a:t>
          </a:r>
        </a:p>
      </dsp:txBody>
      <dsp:txXfrm>
        <a:off x="1636594" y="2437183"/>
        <a:ext cx="1668330" cy="1022376"/>
      </dsp:txXfrm>
    </dsp:sp>
    <dsp:sp modelId="{4FB47FAE-39AE-D744-8CBE-69D3E7C0C65F}">
      <dsp:nvSpPr>
        <dsp:cNvPr id="0" name=""/>
        <dsp:cNvSpPr/>
      </dsp:nvSpPr>
      <dsp:spPr>
        <a:xfrm>
          <a:off x="1581286" y="3571517"/>
          <a:ext cx="1778946" cy="113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Group Walks </a:t>
          </a:r>
        </a:p>
      </dsp:txBody>
      <dsp:txXfrm>
        <a:off x="1636594" y="3626825"/>
        <a:ext cx="1668330" cy="1022376"/>
      </dsp:txXfrm>
    </dsp:sp>
    <dsp:sp modelId="{C89F0232-727A-BD4B-AF13-B47414EE2756}">
      <dsp:nvSpPr>
        <dsp:cNvPr id="0" name=""/>
        <dsp:cNvSpPr/>
      </dsp:nvSpPr>
      <dsp:spPr>
        <a:xfrm>
          <a:off x="1581286" y="4761159"/>
          <a:ext cx="1778946" cy="113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Enforcement</a:t>
          </a:r>
        </a:p>
      </dsp:txBody>
      <dsp:txXfrm>
        <a:off x="1636594" y="4816467"/>
        <a:ext cx="1668330" cy="10223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2EC4255F-EC09-4B5B-B15E-E930B15D3D24}" type="datetimeFigureOut">
              <a:rPr lang="en-US" smtClean="0"/>
              <a:t>6/1/2023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53FBBE7-81AE-454D-94C7-17E064C17B9A}" type="slidenum">
              <a:rPr lang="en-US" smtClean="0"/>
              <a:t>‹#›</a:t>
            </a:fld>
            <a:endParaRPr lang="en-US"/>
          </a:p>
        </p:txBody>
      </p:sp>
    </p:spTree>
    <p:extLst>
      <p:ext uri="{BB962C8B-B14F-4D97-AF65-F5344CB8AC3E}">
        <p14:creationId xmlns:p14="http://schemas.microsoft.com/office/powerpoint/2010/main" val="276881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9D4E8D-9308-40CE-90B4-A19EE4C604B6}"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1588802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D4E8D-9308-40CE-90B4-A19EE4C604B6}"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4093324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D4E8D-9308-40CE-90B4-A19EE4C604B6}"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1320196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D4E8D-9308-40CE-90B4-A19EE4C604B6}"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2742904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D4E8D-9308-40CE-90B4-A19EE4C604B6}"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34574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9D4E8D-9308-40CE-90B4-A19EE4C604B6}"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205268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9D4E8D-9308-40CE-90B4-A19EE4C604B6}" type="datetimeFigureOut">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1904644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9D4E8D-9308-40CE-90B4-A19EE4C604B6}" type="datetimeFigureOut">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845308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D4E8D-9308-40CE-90B4-A19EE4C604B6}" type="datetimeFigureOut">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235486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9D4E8D-9308-40CE-90B4-A19EE4C604B6}"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1395324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9D4E8D-9308-40CE-90B4-A19EE4C604B6}"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2094C-5C52-4392-9E50-F4F00493F9AE}" type="slidenum">
              <a:rPr lang="en-US" smtClean="0"/>
              <a:t>‹#›</a:t>
            </a:fld>
            <a:endParaRPr lang="en-US"/>
          </a:p>
        </p:txBody>
      </p:sp>
    </p:spTree>
    <p:extLst>
      <p:ext uri="{BB962C8B-B14F-4D97-AF65-F5344CB8AC3E}">
        <p14:creationId xmlns:p14="http://schemas.microsoft.com/office/powerpoint/2010/main" val="4206023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D4E8D-9308-40CE-90B4-A19EE4C604B6}" type="datetimeFigureOut">
              <a:rPr lang="en-US" smtClean="0"/>
              <a:t>6/1/2023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2094C-5C52-4392-9E50-F4F00493F9AE}" type="slidenum">
              <a:rPr lang="en-US" smtClean="0"/>
              <a:t>‹#›</a:t>
            </a:fld>
            <a:endParaRPr lang="en-US"/>
          </a:p>
        </p:txBody>
      </p:sp>
    </p:spTree>
    <p:extLst>
      <p:ext uri="{BB962C8B-B14F-4D97-AF65-F5344CB8AC3E}">
        <p14:creationId xmlns:p14="http://schemas.microsoft.com/office/powerpoint/2010/main" val="1076938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gi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89322" y="339017"/>
            <a:ext cx="8565356" cy="2912981"/>
          </a:xfrm>
        </p:spPr>
        <p:txBody>
          <a:bodyPr>
            <a:normAutofit/>
          </a:bodyPr>
          <a:lstStyle/>
          <a:p>
            <a:r>
              <a:rPr lang="en-US" b="1" dirty="0">
                <a:solidFill>
                  <a:srgbClr val="FFFF00"/>
                </a:solidFill>
                <a:latin typeface="Aharoni" panose="02010803020104030203" pitchFamily="2" charset="-79"/>
                <a:cs typeface="Aharoni" panose="02010803020104030203" pitchFamily="2" charset="-79"/>
              </a:rPr>
              <a:t>Yield to Pedestrians</a:t>
            </a:r>
            <a:br>
              <a:rPr lang="en-US" b="1" dirty="0">
                <a:solidFill>
                  <a:srgbClr val="FFFF00"/>
                </a:solidFill>
                <a:latin typeface="Aharoni" panose="02010803020104030203" pitchFamily="2" charset="-79"/>
                <a:cs typeface="Aharoni" panose="02010803020104030203" pitchFamily="2" charset="-79"/>
              </a:rPr>
            </a:br>
            <a:r>
              <a:rPr lang="en-US" sz="4400" b="1" dirty="0">
                <a:solidFill>
                  <a:srgbClr val="FFFF00"/>
                </a:solidFill>
                <a:latin typeface="Aharoni" panose="02010803020104030203" pitchFamily="2" charset="-79"/>
                <a:cs typeface="Aharoni" panose="02010803020104030203" pitchFamily="2" charset="-79"/>
              </a:rPr>
              <a:t>Slow Down, Look Around</a:t>
            </a:r>
            <a:br>
              <a:rPr lang="en-US" sz="4400" b="1" dirty="0">
                <a:solidFill>
                  <a:srgbClr val="FFFF00"/>
                </a:solidFill>
                <a:latin typeface="Aharoni" panose="02010803020104030203" pitchFamily="2" charset="-79"/>
                <a:cs typeface="Aharoni" panose="02010803020104030203" pitchFamily="2" charset="-79"/>
              </a:rPr>
            </a:br>
            <a:br>
              <a:rPr lang="en-US" b="1" dirty="0">
                <a:solidFill>
                  <a:srgbClr val="FFFF00"/>
                </a:solidFill>
                <a:latin typeface="Aharoni" panose="02010803020104030203" pitchFamily="2" charset="-79"/>
                <a:cs typeface="Aharoni" panose="02010803020104030203" pitchFamily="2" charset="-79"/>
              </a:rPr>
            </a:br>
            <a:endParaRPr lang="en-US" sz="280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A9C38FDF-3C26-3EAD-9AD2-8AFF7A0724D1}"/>
              </a:ext>
            </a:extLst>
          </p:cNvPr>
          <p:cNvSpPr txBox="1"/>
          <p:nvPr/>
        </p:nvSpPr>
        <p:spPr>
          <a:xfrm>
            <a:off x="246332" y="6051761"/>
            <a:ext cx="4572000" cy="646331"/>
          </a:xfrm>
          <a:prstGeom prst="rect">
            <a:avLst/>
          </a:prstGeom>
          <a:noFill/>
        </p:spPr>
        <p:txBody>
          <a:bodyPr wrap="square">
            <a:spAutoFit/>
          </a:bodyPr>
          <a:lstStyle/>
          <a:p>
            <a:r>
              <a:rPr lang="en-US" sz="1800" dirty="0">
                <a:solidFill>
                  <a:schemeClr val="accent1">
                    <a:lumMod val="40000"/>
                    <a:lumOff val="60000"/>
                  </a:schemeClr>
                </a:solidFill>
                <a:latin typeface="Aharoni" panose="02010803020104030203" pitchFamily="2" charset="-79"/>
                <a:cs typeface="Aharoni" panose="02010803020104030203" pitchFamily="2" charset="-79"/>
              </a:rPr>
              <a:t>For City of Bethlehem</a:t>
            </a:r>
          </a:p>
          <a:p>
            <a:r>
              <a:rPr lang="en-US" dirty="0">
                <a:solidFill>
                  <a:schemeClr val="accent1">
                    <a:lumMod val="40000"/>
                    <a:lumOff val="60000"/>
                  </a:schemeClr>
                </a:solidFill>
                <a:latin typeface="Aharoni" panose="02010803020104030203" pitchFamily="2" charset="-79"/>
                <a:cs typeface="Aharoni" panose="02010803020104030203" pitchFamily="2" charset="-79"/>
              </a:rPr>
              <a:t>June 1, 2023</a:t>
            </a:r>
            <a:endParaRPr lang="en-US" sz="1800" dirty="0">
              <a:solidFill>
                <a:schemeClr val="accent1">
                  <a:lumMod val="40000"/>
                  <a:lumOff val="60000"/>
                </a:schemeClr>
              </a:solidFill>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3E4D366A-8E62-B6D3-AB5E-976A351B70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1117" y="4540733"/>
            <a:ext cx="2998816" cy="2317267"/>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345F5168-E715-A2B1-B35C-E4067FC9E371}"/>
              </a:ext>
            </a:extLst>
          </p:cNvPr>
          <p:cNvPicPr>
            <a:picLocks noChangeAspect="1"/>
          </p:cNvPicPr>
          <p:nvPr/>
        </p:nvPicPr>
        <p:blipFill>
          <a:blip r:embed="rId3"/>
          <a:stretch>
            <a:fillRect/>
          </a:stretch>
        </p:blipFill>
        <p:spPr>
          <a:xfrm>
            <a:off x="2776537" y="2317267"/>
            <a:ext cx="3590925" cy="3619500"/>
          </a:xfrm>
          <a:prstGeom prst="rect">
            <a:avLst/>
          </a:prstGeom>
        </p:spPr>
      </p:pic>
    </p:spTree>
    <p:extLst>
      <p:ext uri="{BB962C8B-B14F-4D97-AF65-F5344CB8AC3E}">
        <p14:creationId xmlns:p14="http://schemas.microsoft.com/office/powerpoint/2010/main" val="2169046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4" y="241671"/>
            <a:ext cx="8565356" cy="694211"/>
          </a:xfrm>
        </p:spPr>
        <p:txBody>
          <a:bodyPr>
            <a:noAutofit/>
          </a:bodyPr>
          <a:lstStyle/>
          <a:p>
            <a:r>
              <a:rPr lang="en-US" sz="3200" b="1" dirty="0">
                <a:solidFill>
                  <a:schemeClr val="accent1">
                    <a:lumMod val="60000"/>
                    <a:lumOff val="40000"/>
                  </a:schemeClr>
                </a:solidFill>
                <a:latin typeface="Aharoni" panose="02010803020104030203" pitchFamily="2" charset="-79"/>
                <a:cs typeface="Aharoni" panose="02010803020104030203" pitchFamily="2" charset="-79"/>
              </a:rPr>
              <a:t>Being a pedestrian in the Lehigh Valley…</a:t>
            </a:r>
          </a:p>
        </p:txBody>
      </p:sp>
      <p:sp>
        <p:nvSpPr>
          <p:cNvPr id="5" name="Subtitle 4">
            <a:extLst>
              <a:ext uri="{FF2B5EF4-FFF2-40B4-BE49-F238E27FC236}">
                <a16:creationId xmlns:a16="http://schemas.microsoft.com/office/drawing/2014/main" id="{C327E35C-9CAF-567F-3896-0833E051BCD6}"/>
              </a:ext>
            </a:extLst>
          </p:cNvPr>
          <p:cNvSpPr>
            <a:spLocks noGrp="1"/>
          </p:cNvSpPr>
          <p:nvPr>
            <p:ph type="subTitle" idx="1"/>
          </p:nvPr>
        </p:nvSpPr>
        <p:spPr/>
        <p:txBody>
          <a:bodyPr/>
          <a:lstStyle/>
          <a:p>
            <a:endParaRPr lang="en-US"/>
          </a:p>
        </p:txBody>
      </p:sp>
      <p:sp>
        <p:nvSpPr>
          <p:cNvPr id="8" name="Subtitle 2">
            <a:extLst>
              <a:ext uri="{FF2B5EF4-FFF2-40B4-BE49-F238E27FC236}">
                <a16:creationId xmlns:a16="http://schemas.microsoft.com/office/drawing/2014/main" id="{881074C0-A8DA-BA51-1EAB-A0E8B58E1E74}"/>
              </a:ext>
            </a:extLst>
          </p:cNvPr>
          <p:cNvSpPr txBox="1">
            <a:spLocks/>
          </p:cNvSpPr>
          <p:nvPr/>
        </p:nvSpPr>
        <p:spPr>
          <a:xfrm>
            <a:off x="433210" y="6481666"/>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Chart data from: crashinfo.penndot.gov/PCIT/queryTool.html#, Retrieved 2-14-2022 &amp; 11-9-2022</a:t>
            </a:r>
          </a:p>
        </p:txBody>
      </p:sp>
      <p:pic>
        <p:nvPicPr>
          <p:cNvPr id="13" name="Picture 12">
            <a:extLst>
              <a:ext uri="{FF2B5EF4-FFF2-40B4-BE49-F238E27FC236}">
                <a16:creationId xmlns:a16="http://schemas.microsoft.com/office/drawing/2014/main" id="{C4F0E51D-FD6A-1C4B-36EA-8EEBD15BAB97}"/>
              </a:ext>
            </a:extLst>
          </p:cNvPr>
          <p:cNvPicPr>
            <a:picLocks noChangeAspect="1"/>
          </p:cNvPicPr>
          <p:nvPr/>
        </p:nvPicPr>
        <p:blipFill>
          <a:blip r:embed="rId2"/>
          <a:stretch>
            <a:fillRect/>
          </a:stretch>
        </p:blipFill>
        <p:spPr>
          <a:xfrm>
            <a:off x="262742" y="1326831"/>
            <a:ext cx="8607742" cy="4787113"/>
          </a:xfrm>
          <a:prstGeom prst="rect">
            <a:avLst/>
          </a:prstGeom>
        </p:spPr>
      </p:pic>
    </p:spTree>
    <p:extLst>
      <p:ext uri="{BB962C8B-B14F-4D97-AF65-F5344CB8AC3E}">
        <p14:creationId xmlns:p14="http://schemas.microsoft.com/office/powerpoint/2010/main" val="1726595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4" y="241671"/>
            <a:ext cx="7416244" cy="69421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Reportable Car-Pedestrian Crashes </a:t>
            </a:r>
            <a:br>
              <a:rPr lang="en-US" sz="2800" b="1" dirty="0">
                <a:solidFill>
                  <a:schemeClr val="accent1">
                    <a:lumMod val="60000"/>
                    <a:lumOff val="40000"/>
                  </a:schemeClr>
                </a:solidFill>
                <a:latin typeface="Aharoni" panose="02010803020104030203" pitchFamily="2" charset="-79"/>
                <a:cs typeface="Aharoni" panose="02010803020104030203" pitchFamily="2" charset="-79"/>
              </a:rPr>
            </a:br>
            <a:r>
              <a:rPr lang="en-US" sz="2800" b="1" dirty="0">
                <a:solidFill>
                  <a:schemeClr val="accent1">
                    <a:lumMod val="60000"/>
                    <a:lumOff val="40000"/>
                  </a:schemeClr>
                </a:solidFill>
                <a:latin typeface="Aharoni" panose="02010803020104030203" pitchFamily="2" charset="-79"/>
                <a:cs typeface="Aharoni" panose="02010803020104030203" pitchFamily="2" charset="-79"/>
              </a:rPr>
              <a:t>in the Lehigh Valley</a:t>
            </a:r>
          </a:p>
        </p:txBody>
      </p:sp>
      <p:sp>
        <p:nvSpPr>
          <p:cNvPr id="5" name="Subtitle 4">
            <a:extLst>
              <a:ext uri="{FF2B5EF4-FFF2-40B4-BE49-F238E27FC236}">
                <a16:creationId xmlns:a16="http://schemas.microsoft.com/office/drawing/2014/main" id="{C327E35C-9CAF-567F-3896-0833E051BCD6}"/>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FD56C2B2-38E1-D3EA-34C5-7EE242BA1753}"/>
              </a:ext>
            </a:extLst>
          </p:cNvPr>
          <p:cNvPicPr>
            <a:picLocks noChangeAspect="1"/>
          </p:cNvPicPr>
          <p:nvPr/>
        </p:nvPicPr>
        <p:blipFill>
          <a:blip r:embed="rId2"/>
          <a:stretch>
            <a:fillRect/>
          </a:stretch>
        </p:blipFill>
        <p:spPr>
          <a:xfrm>
            <a:off x="309694" y="1141322"/>
            <a:ext cx="8524611" cy="5134904"/>
          </a:xfrm>
          <a:prstGeom prst="rect">
            <a:avLst/>
          </a:prstGeom>
        </p:spPr>
      </p:pic>
      <p:sp>
        <p:nvSpPr>
          <p:cNvPr id="8" name="Subtitle 2">
            <a:extLst>
              <a:ext uri="{FF2B5EF4-FFF2-40B4-BE49-F238E27FC236}">
                <a16:creationId xmlns:a16="http://schemas.microsoft.com/office/drawing/2014/main" id="{881074C0-A8DA-BA51-1EAB-A0E8B58E1E74}"/>
              </a:ext>
            </a:extLst>
          </p:cNvPr>
          <p:cNvSpPr txBox="1">
            <a:spLocks/>
          </p:cNvSpPr>
          <p:nvPr/>
        </p:nvSpPr>
        <p:spPr>
          <a:xfrm>
            <a:off x="433210" y="6481666"/>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11-9-2022</a:t>
            </a:r>
          </a:p>
        </p:txBody>
      </p:sp>
      <p:sp>
        <p:nvSpPr>
          <p:cNvPr id="10" name="Subtitle 2">
            <a:extLst>
              <a:ext uri="{FF2B5EF4-FFF2-40B4-BE49-F238E27FC236}">
                <a16:creationId xmlns:a16="http://schemas.microsoft.com/office/drawing/2014/main" id="{3FB6A7AE-123D-B3C0-E18D-D0B64E58851B}"/>
              </a:ext>
            </a:extLst>
          </p:cNvPr>
          <p:cNvSpPr txBox="1">
            <a:spLocks/>
          </p:cNvSpPr>
          <p:nvPr/>
        </p:nvSpPr>
        <p:spPr>
          <a:xfrm>
            <a:off x="3318236" y="1716801"/>
            <a:ext cx="3902696" cy="1346910"/>
          </a:xfrm>
          <a:prstGeom prst="rect">
            <a:avLst/>
          </a:prstGeom>
          <a:solidFill>
            <a:srgbClr val="FFFF00"/>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2000" b="1" dirty="0">
                <a:solidFill>
                  <a:srgbClr val="FF0000"/>
                </a:solidFill>
              </a:rPr>
              <a:t>Lehigh &amp; Northampton Counties (2012-2021)</a:t>
            </a:r>
            <a:br>
              <a:rPr lang="en-US" sz="2000" b="1" dirty="0">
                <a:solidFill>
                  <a:srgbClr val="FF0000"/>
                </a:solidFill>
              </a:rPr>
            </a:br>
            <a:r>
              <a:rPr lang="en-US" sz="2000" b="1" dirty="0">
                <a:solidFill>
                  <a:srgbClr val="FF0000"/>
                </a:solidFill>
              </a:rPr>
              <a:t>2,285 car-pedestrian crashes</a:t>
            </a:r>
            <a:br>
              <a:rPr lang="en-US" sz="2000" b="1" dirty="0">
                <a:solidFill>
                  <a:srgbClr val="FF0000"/>
                </a:solidFill>
              </a:rPr>
            </a:br>
            <a:r>
              <a:rPr lang="en-US" sz="2000" b="1" dirty="0">
                <a:solidFill>
                  <a:srgbClr val="FF0000"/>
                </a:solidFill>
              </a:rPr>
              <a:t>307 KSI (avg 31 KSI/year)</a:t>
            </a:r>
            <a:br>
              <a:rPr lang="en-US" sz="2000" b="1" dirty="0">
                <a:solidFill>
                  <a:srgbClr val="FF0000"/>
                </a:solidFill>
              </a:rPr>
            </a:br>
            <a:r>
              <a:rPr lang="en-US" sz="2000" b="1" dirty="0">
                <a:solidFill>
                  <a:srgbClr val="FF0000"/>
                </a:solidFill>
              </a:rPr>
              <a:t>86 pedestrians killed by cars</a:t>
            </a:r>
            <a:endParaRPr lang="en-US" sz="1600" dirty="0">
              <a:solidFill>
                <a:srgbClr val="FF0000"/>
              </a:solidFill>
            </a:endParaRPr>
          </a:p>
        </p:txBody>
      </p:sp>
      <p:pic>
        <p:nvPicPr>
          <p:cNvPr id="3" name="Picture 2">
            <a:extLst>
              <a:ext uri="{FF2B5EF4-FFF2-40B4-BE49-F238E27FC236}">
                <a16:creationId xmlns:a16="http://schemas.microsoft.com/office/drawing/2014/main" id="{FD8014CE-7C72-FECB-16D3-D2D2E0E82D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56912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317602" y="214540"/>
            <a:ext cx="8565356" cy="89965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We have a traffic safety problem </a:t>
            </a:r>
            <a:br>
              <a:rPr lang="en-US" sz="2800" b="1" dirty="0">
                <a:solidFill>
                  <a:schemeClr val="accent1">
                    <a:lumMod val="60000"/>
                    <a:lumOff val="40000"/>
                  </a:schemeClr>
                </a:solidFill>
                <a:latin typeface="Aharoni" panose="02010803020104030203" pitchFamily="2" charset="-79"/>
                <a:cs typeface="Aharoni" panose="02010803020104030203" pitchFamily="2" charset="-79"/>
              </a:rPr>
            </a:br>
            <a:r>
              <a:rPr lang="en-US" sz="2800" b="1" dirty="0">
                <a:solidFill>
                  <a:schemeClr val="accent1">
                    <a:lumMod val="60000"/>
                    <a:lumOff val="40000"/>
                  </a:schemeClr>
                </a:solidFill>
                <a:latin typeface="Aharoni" panose="02010803020104030203" pitchFamily="2" charset="-79"/>
                <a:cs typeface="Aharoni" panose="02010803020104030203" pitchFamily="2" charset="-79"/>
              </a:rPr>
              <a:t>in the Lehigh Valley (all reportable crashes)</a:t>
            </a:r>
          </a:p>
        </p:txBody>
      </p:sp>
      <p:sp>
        <p:nvSpPr>
          <p:cNvPr id="5" name="Subtitle 4">
            <a:extLst>
              <a:ext uri="{FF2B5EF4-FFF2-40B4-BE49-F238E27FC236}">
                <a16:creationId xmlns:a16="http://schemas.microsoft.com/office/drawing/2014/main" id="{628391FD-9EB3-8397-A993-05068E2F0158}"/>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6BDDC575-2864-76D1-0A31-050A8A310C46}"/>
              </a:ext>
            </a:extLst>
          </p:cNvPr>
          <p:cNvPicPr>
            <a:picLocks noChangeAspect="1"/>
          </p:cNvPicPr>
          <p:nvPr/>
        </p:nvPicPr>
        <p:blipFill>
          <a:blip r:embed="rId2"/>
          <a:stretch>
            <a:fillRect/>
          </a:stretch>
        </p:blipFill>
        <p:spPr>
          <a:xfrm>
            <a:off x="537328" y="1114191"/>
            <a:ext cx="8069344" cy="4974253"/>
          </a:xfrm>
          <a:prstGeom prst="rect">
            <a:avLst/>
          </a:prstGeom>
        </p:spPr>
      </p:pic>
      <p:sp>
        <p:nvSpPr>
          <p:cNvPr id="8" name="Subtitle 2">
            <a:extLst>
              <a:ext uri="{FF2B5EF4-FFF2-40B4-BE49-F238E27FC236}">
                <a16:creationId xmlns:a16="http://schemas.microsoft.com/office/drawing/2014/main" id="{91F03E85-818D-2B9B-51A6-0C24A4F8D9A3}"/>
              </a:ext>
            </a:extLst>
          </p:cNvPr>
          <p:cNvSpPr txBox="1">
            <a:spLocks/>
          </p:cNvSpPr>
          <p:nvPr/>
        </p:nvSpPr>
        <p:spPr>
          <a:xfrm>
            <a:off x="537328" y="6332449"/>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11-9-2022</a:t>
            </a:r>
          </a:p>
        </p:txBody>
      </p:sp>
      <p:sp>
        <p:nvSpPr>
          <p:cNvPr id="10" name="Subtitle 2">
            <a:extLst>
              <a:ext uri="{FF2B5EF4-FFF2-40B4-BE49-F238E27FC236}">
                <a16:creationId xmlns:a16="http://schemas.microsoft.com/office/drawing/2014/main" id="{62624148-60C8-137D-A28F-ADB22EFFDE44}"/>
              </a:ext>
            </a:extLst>
          </p:cNvPr>
          <p:cNvSpPr txBox="1">
            <a:spLocks/>
          </p:cNvSpPr>
          <p:nvPr/>
        </p:nvSpPr>
        <p:spPr>
          <a:xfrm>
            <a:off x="2922310" y="1170676"/>
            <a:ext cx="4251491" cy="1318000"/>
          </a:xfrm>
          <a:prstGeom prst="rect">
            <a:avLst/>
          </a:prstGeom>
          <a:solidFill>
            <a:srgbClr val="FFFF00"/>
          </a:solidFill>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3000" b="1" dirty="0">
                <a:solidFill>
                  <a:srgbClr val="FF0000"/>
                </a:solidFill>
              </a:rPr>
              <a:t>Lehigh &amp; Northampton Counties (2012-2021)</a:t>
            </a:r>
            <a:br>
              <a:rPr lang="en-US" sz="3000" b="1" dirty="0">
                <a:solidFill>
                  <a:srgbClr val="FF0000"/>
                </a:solidFill>
              </a:rPr>
            </a:br>
            <a:r>
              <a:rPr lang="en-US" sz="3000" b="1" dirty="0">
                <a:solidFill>
                  <a:srgbClr val="FF0000"/>
                </a:solidFill>
              </a:rPr>
              <a:t>77,241 car-related crashes with</a:t>
            </a:r>
            <a:br>
              <a:rPr lang="en-US" sz="3000" b="1" dirty="0">
                <a:solidFill>
                  <a:srgbClr val="FF0000"/>
                </a:solidFill>
              </a:rPr>
            </a:br>
            <a:r>
              <a:rPr lang="en-US" sz="3000" b="1" dirty="0">
                <a:solidFill>
                  <a:srgbClr val="FF0000"/>
                </a:solidFill>
              </a:rPr>
              <a:t>1,946 KSI (avg 195 KSI/year)</a:t>
            </a:r>
            <a:br>
              <a:rPr lang="en-US" sz="3000" b="1" dirty="0">
                <a:solidFill>
                  <a:srgbClr val="FF0000"/>
                </a:solidFill>
              </a:rPr>
            </a:br>
            <a:r>
              <a:rPr lang="en-US" sz="3000" b="1" dirty="0">
                <a:solidFill>
                  <a:srgbClr val="FF0000"/>
                </a:solidFill>
              </a:rPr>
              <a:t>489 killed</a:t>
            </a:r>
            <a:endParaRPr lang="en-US" sz="2250" dirty="0">
              <a:solidFill>
                <a:srgbClr val="FF0000"/>
              </a:solidFill>
            </a:endParaRPr>
          </a:p>
        </p:txBody>
      </p:sp>
      <p:pic>
        <p:nvPicPr>
          <p:cNvPr id="3" name="Picture 2">
            <a:extLst>
              <a:ext uri="{FF2B5EF4-FFF2-40B4-BE49-F238E27FC236}">
                <a16:creationId xmlns:a16="http://schemas.microsoft.com/office/drawing/2014/main" id="{98F0F1C6-F956-67AB-79DA-FFD783A53D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35011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F38D80-E059-C5F8-0434-AF504233F22D}"/>
              </a:ext>
            </a:extLst>
          </p:cNvPr>
          <p:cNvPicPr>
            <a:picLocks noChangeAspect="1"/>
          </p:cNvPicPr>
          <p:nvPr/>
        </p:nvPicPr>
        <p:blipFill>
          <a:blip r:embed="rId2"/>
          <a:stretch>
            <a:fillRect/>
          </a:stretch>
        </p:blipFill>
        <p:spPr>
          <a:xfrm>
            <a:off x="28281" y="999241"/>
            <a:ext cx="9109123" cy="5234744"/>
          </a:xfrm>
          <a:prstGeom prst="rect">
            <a:avLst/>
          </a:prstGeom>
        </p:spPr>
      </p:pic>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10042" y="100440"/>
            <a:ext cx="7793315" cy="89880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Reportable Crashes with Cars Striking Pedestrians City of Allentown</a:t>
            </a:r>
          </a:p>
        </p:txBody>
      </p:sp>
      <p:sp>
        <p:nvSpPr>
          <p:cNvPr id="8" name="Subtitle 2">
            <a:extLst>
              <a:ext uri="{FF2B5EF4-FFF2-40B4-BE49-F238E27FC236}">
                <a16:creationId xmlns:a16="http://schemas.microsoft.com/office/drawing/2014/main" id="{91F03E85-818D-2B9B-51A6-0C24A4F8D9A3}"/>
              </a:ext>
            </a:extLst>
          </p:cNvPr>
          <p:cNvSpPr txBox="1">
            <a:spLocks/>
          </p:cNvSpPr>
          <p:nvPr/>
        </p:nvSpPr>
        <p:spPr>
          <a:xfrm>
            <a:off x="537328" y="6332449"/>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11-9-2022</a:t>
            </a:r>
          </a:p>
        </p:txBody>
      </p:sp>
      <p:sp>
        <p:nvSpPr>
          <p:cNvPr id="6" name="Subtitle 2">
            <a:extLst>
              <a:ext uri="{FF2B5EF4-FFF2-40B4-BE49-F238E27FC236}">
                <a16:creationId xmlns:a16="http://schemas.microsoft.com/office/drawing/2014/main" id="{C825B5C4-AB51-19AB-5E07-E5BF511D3126}"/>
              </a:ext>
            </a:extLst>
          </p:cNvPr>
          <p:cNvSpPr txBox="1">
            <a:spLocks/>
          </p:cNvSpPr>
          <p:nvPr/>
        </p:nvSpPr>
        <p:spPr>
          <a:xfrm>
            <a:off x="537328" y="4309172"/>
            <a:ext cx="4279769" cy="1035826"/>
          </a:xfrm>
          <a:prstGeom prst="rect">
            <a:avLst/>
          </a:prstGeom>
          <a:solidFill>
            <a:srgbClr val="FFFF00"/>
          </a:solidFill>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3000" b="1" dirty="0">
                <a:solidFill>
                  <a:srgbClr val="FF0000"/>
                </a:solidFill>
              </a:rPr>
              <a:t>City of Allentown (2012-2021)</a:t>
            </a:r>
            <a:br>
              <a:rPr lang="en-US" sz="3000" b="1" dirty="0">
                <a:solidFill>
                  <a:srgbClr val="FF0000"/>
                </a:solidFill>
              </a:rPr>
            </a:br>
            <a:r>
              <a:rPr lang="en-US" sz="3000" b="1" dirty="0">
                <a:solidFill>
                  <a:srgbClr val="FF0000"/>
                </a:solidFill>
              </a:rPr>
              <a:t>1,153 car-pedestrian crashes with 118 KSI (avg 12 KSI/year)</a:t>
            </a:r>
            <a:br>
              <a:rPr lang="en-US" sz="3000" b="1" dirty="0">
                <a:solidFill>
                  <a:srgbClr val="FF0000"/>
                </a:solidFill>
              </a:rPr>
            </a:br>
            <a:r>
              <a:rPr lang="en-US" sz="3000" b="1" dirty="0">
                <a:solidFill>
                  <a:srgbClr val="FF0000"/>
                </a:solidFill>
              </a:rPr>
              <a:t>12 pedestrians killed by cars</a:t>
            </a:r>
            <a:endParaRPr lang="en-US" sz="2250" dirty="0">
              <a:solidFill>
                <a:srgbClr val="FF0000"/>
              </a:solidFill>
            </a:endParaRPr>
          </a:p>
        </p:txBody>
      </p:sp>
      <p:pic>
        <p:nvPicPr>
          <p:cNvPr id="3" name="Picture 2">
            <a:extLst>
              <a:ext uri="{FF2B5EF4-FFF2-40B4-BE49-F238E27FC236}">
                <a16:creationId xmlns:a16="http://schemas.microsoft.com/office/drawing/2014/main" id="{52FDB08F-8035-96E2-0446-2FF98CC79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9859" y="-146727"/>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75584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88DA53-44B3-4717-F442-27992CE36563}"/>
              </a:ext>
            </a:extLst>
          </p:cNvPr>
          <p:cNvPicPr>
            <a:picLocks noChangeAspect="1"/>
          </p:cNvPicPr>
          <p:nvPr/>
        </p:nvPicPr>
        <p:blipFill>
          <a:blip r:embed="rId2"/>
          <a:stretch>
            <a:fillRect/>
          </a:stretch>
        </p:blipFill>
        <p:spPr>
          <a:xfrm>
            <a:off x="0" y="999241"/>
            <a:ext cx="9144000" cy="5301276"/>
          </a:xfrm>
          <a:prstGeom prst="rect">
            <a:avLst/>
          </a:prstGeom>
        </p:spPr>
      </p:pic>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10042" y="100440"/>
            <a:ext cx="7416243" cy="89880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Reportable Crashes with Cars Striking Pedestrians City of Bethlehem - Overall</a:t>
            </a:r>
          </a:p>
        </p:txBody>
      </p:sp>
      <p:sp>
        <p:nvSpPr>
          <p:cNvPr id="8" name="Subtitle 2">
            <a:extLst>
              <a:ext uri="{FF2B5EF4-FFF2-40B4-BE49-F238E27FC236}">
                <a16:creationId xmlns:a16="http://schemas.microsoft.com/office/drawing/2014/main" id="{91F03E85-818D-2B9B-51A6-0C24A4F8D9A3}"/>
              </a:ext>
            </a:extLst>
          </p:cNvPr>
          <p:cNvSpPr txBox="1">
            <a:spLocks/>
          </p:cNvSpPr>
          <p:nvPr/>
        </p:nvSpPr>
        <p:spPr>
          <a:xfrm>
            <a:off x="537328" y="6419140"/>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11-9-2022</a:t>
            </a:r>
          </a:p>
        </p:txBody>
      </p:sp>
      <p:sp>
        <p:nvSpPr>
          <p:cNvPr id="3" name="Subtitle 2">
            <a:extLst>
              <a:ext uri="{FF2B5EF4-FFF2-40B4-BE49-F238E27FC236}">
                <a16:creationId xmlns:a16="http://schemas.microsoft.com/office/drawing/2014/main" id="{5B28595C-6FB4-B23F-05FD-5E142F19FA07}"/>
              </a:ext>
            </a:extLst>
          </p:cNvPr>
          <p:cNvSpPr txBox="1">
            <a:spLocks/>
          </p:cNvSpPr>
          <p:nvPr/>
        </p:nvSpPr>
        <p:spPr>
          <a:xfrm>
            <a:off x="622170" y="4822933"/>
            <a:ext cx="4279769" cy="1035826"/>
          </a:xfrm>
          <a:prstGeom prst="rect">
            <a:avLst/>
          </a:prstGeom>
          <a:solidFill>
            <a:srgbClr val="FFFF00"/>
          </a:solidFill>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3000" b="1" dirty="0">
                <a:solidFill>
                  <a:srgbClr val="FF0000"/>
                </a:solidFill>
              </a:rPr>
              <a:t>City of Bethlehem (2012-2021)</a:t>
            </a:r>
            <a:br>
              <a:rPr lang="en-US" sz="3000" b="1" dirty="0">
                <a:solidFill>
                  <a:srgbClr val="FF0000"/>
                </a:solidFill>
              </a:rPr>
            </a:br>
            <a:r>
              <a:rPr lang="en-US" sz="3000" b="1" dirty="0">
                <a:solidFill>
                  <a:srgbClr val="FF0000"/>
                </a:solidFill>
              </a:rPr>
              <a:t>380 car-pedestrian crashes with </a:t>
            </a:r>
            <a:br>
              <a:rPr lang="en-US" sz="3000" b="1" dirty="0">
                <a:solidFill>
                  <a:srgbClr val="FF0000"/>
                </a:solidFill>
              </a:rPr>
            </a:br>
            <a:r>
              <a:rPr lang="en-US" sz="3000" b="1" dirty="0">
                <a:solidFill>
                  <a:srgbClr val="FF0000"/>
                </a:solidFill>
              </a:rPr>
              <a:t>37 KSI (avg 4 KSI/year)</a:t>
            </a:r>
            <a:br>
              <a:rPr lang="en-US" sz="3000" b="1" dirty="0">
                <a:solidFill>
                  <a:srgbClr val="FF0000"/>
                </a:solidFill>
              </a:rPr>
            </a:br>
            <a:r>
              <a:rPr lang="en-US" sz="3000" b="1" dirty="0">
                <a:solidFill>
                  <a:srgbClr val="FF0000"/>
                </a:solidFill>
              </a:rPr>
              <a:t>11 pedestrians killed by cars</a:t>
            </a:r>
            <a:endParaRPr lang="en-US" sz="2250" dirty="0">
              <a:solidFill>
                <a:srgbClr val="FF0000"/>
              </a:solidFill>
            </a:endParaRPr>
          </a:p>
        </p:txBody>
      </p:sp>
      <p:pic>
        <p:nvPicPr>
          <p:cNvPr id="4" name="Picture 3">
            <a:extLst>
              <a:ext uri="{FF2B5EF4-FFF2-40B4-BE49-F238E27FC236}">
                <a16:creationId xmlns:a16="http://schemas.microsoft.com/office/drawing/2014/main" id="{B179D7F5-3A65-9E3D-AEF7-83B10C7D3D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2960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C0F88-625B-E3E9-F048-A42ACF54688C}"/>
              </a:ext>
            </a:extLst>
          </p:cNvPr>
          <p:cNvPicPr>
            <a:picLocks noChangeAspect="1"/>
          </p:cNvPicPr>
          <p:nvPr/>
        </p:nvPicPr>
        <p:blipFill>
          <a:blip r:embed="rId2"/>
          <a:stretch>
            <a:fillRect/>
          </a:stretch>
        </p:blipFill>
        <p:spPr>
          <a:xfrm>
            <a:off x="0" y="1214730"/>
            <a:ext cx="9144000" cy="4428540"/>
          </a:xfrm>
          <a:prstGeom prst="rect">
            <a:avLst/>
          </a:prstGeom>
        </p:spPr>
      </p:pic>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10042" y="100440"/>
            <a:ext cx="8565356" cy="89880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Crashes with Cars Striking Pedestrians </a:t>
            </a:r>
            <a:br>
              <a:rPr lang="en-US" sz="2800" b="1" dirty="0">
                <a:solidFill>
                  <a:schemeClr val="accent1">
                    <a:lumMod val="60000"/>
                    <a:lumOff val="40000"/>
                  </a:schemeClr>
                </a:solidFill>
                <a:latin typeface="Aharoni" panose="02010803020104030203" pitchFamily="2" charset="-79"/>
                <a:cs typeface="Aharoni" panose="02010803020104030203" pitchFamily="2" charset="-79"/>
              </a:rPr>
            </a:br>
            <a:r>
              <a:rPr lang="en-US" sz="2800" b="1" dirty="0">
                <a:solidFill>
                  <a:schemeClr val="accent1">
                    <a:lumMod val="60000"/>
                    <a:lumOff val="40000"/>
                  </a:schemeClr>
                </a:solidFill>
                <a:latin typeface="Aharoni" panose="02010803020104030203" pitchFamily="2" charset="-79"/>
                <a:cs typeface="Aharoni" panose="02010803020104030203" pitchFamily="2" charset="-79"/>
              </a:rPr>
              <a:t>City of Bethlehem - Northside</a:t>
            </a:r>
          </a:p>
        </p:txBody>
      </p:sp>
      <p:sp>
        <p:nvSpPr>
          <p:cNvPr id="8" name="Subtitle 2">
            <a:extLst>
              <a:ext uri="{FF2B5EF4-FFF2-40B4-BE49-F238E27FC236}">
                <a16:creationId xmlns:a16="http://schemas.microsoft.com/office/drawing/2014/main" id="{91F03E85-818D-2B9B-51A6-0C24A4F8D9A3}"/>
              </a:ext>
            </a:extLst>
          </p:cNvPr>
          <p:cNvSpPr txBox="1">
            <a:spLocks/>
          </p:cNvSpPr>
          <p:nvPr/>
        </p:nvSpPr>
        <p:spPr>
          <a:xfrm>
            <a:off x="537328" y="6419140"/>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11-9-2022</a:t>
            </a:r>
          </a:p>
        </p:txBody>
      </p:sp>
      <p:sp>
        <p:nvSpPr>
          <p:cNvPr id="3" name="Subtitle 2">
            <a:extLst>
              <a:ext uri="{FF2B5EF4-FFF2-40B4-BE49-F238E27FC236}">
                <a16:creationId xmlns:a16="http://schemas.microsoft.com/office/drawing/2014/main" id="{5B28595C-6FB4-B23F-05FD-5E142F19FA07}"/>
              </a:ext>
            </a:extLst>
          </p:cNvPr>
          <p:cNvSpPr txBox="1">
            <a:spLocks/>
          </p:cNvSpPr>
          <p:nvPr/>
        </p:nvSpPr>
        <p:spPr>
          <a:xfrm>
            <a:off x="133130" y="4242063"/>
            <a:ext cx="2696065" cy="2177077"/>
          </a:xfrm>
          <a:prstGeom prst="rect">
            <a:avLst/>
          </a:prstGeom>
          <a:solidFill>
            <a:srgbClr val="FFFF00"/>
          </a:solidFill>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3000" b="1" dirty="0">
                <a:solidFill>
                  <a:srgbClr val="FF0000"/>
                </a:solidFill>
              </a:rPr>
              <a:t>City of Bethlehem northside crash clusters </a:t>
            </a:r>
            <a:r>
              <a:rPr lang="en-US" b="1" dirty="0">
                <a:solidFill>
                  <a:srgbClr val="FF0000"/>
                </a:solidFill>
              </a:rPr>
              <a:t>(2012-2021) </a:t>
            </a:r>
            <a:endParaRPr lang="en-US" sz="2250" dirty="0">
              <a:solidFill>
                <a:srgbClr val="FF0000"/>
              </a:solidFill>
            </a:endParaRPr>
          </a:p>
          <a:p>
            <a:pPr algn="l" fontAlgn="base"/>
            <a:r>
              <a:rPr lang="en-US" sz="2250" b="1" dirty="0">
                <a:solidFill>
                  <a:srgbClr val="FF0000"/>
                </a:solidFill>
              </a:rPr>
              <a:t>Broad St</a:t>
            </a:r>
          </a:p>
          <a:p>
            <a:pPr algn="l" fontAlgn="base"/>
            <a:r>
              <a:rPr lang="en-US" sz="2250" b="1" dirty="0">
                <a:solidFill>
                  <a:srgbClr val="FF0000"/>
                </a:solidFill>
              </a:rPr>
              <a:t>Union Blvd</a:t>
            </a:r>
          </a:p>
          <a:p>
            <a:pPr algn="l" fontAlgn="base"/>
            <a:r>
              <a:rPr lang="en-US" sz="2250" b="1" dirty="0">
                <a:solidFill>
                  <a:srgbClr val="FF0000"/>
                </a:solidFill>
              </a:rPr>
              <a:t>Main St</a:t>
            </a:r>
          </a:p>
          <a:p>
            <a:pPr algn="l" fontAlgn="base"/>
            <a:r>
              <a:rPr lang="en-US" sz="2250" b="1" dirty="0">
                <a:solidFill>
                  <a:srgbClr val="FF0000"/>
                </a:solidFill>
              </a:rPr>
              <a:t>Center St</a:t>
            </a:r>
          </a:p>
          <a:p>
            <a:pPr algn="l" fontAlgn="base"/>
            <a:r>
              <a:rPr lang="en-US" sz="2250" b="1" dirty="0" err="1">
                <a:solidFill>
                  <a:srgbClr val="FF0000"/>
                </a:solidFill>
              </a:rPr>
              <a:t>Stefko</a:t>
            </a:r>
            <a:r>
              <a:rPr lang="en-US" sz="2250" b="1" dirty="0">
                <a:solidFill>
                  <a:srgbClr val="FF0000"/>
                </a:solidFill>
              </a:rPr>
              <a:t> Blvd</a:t>
            </a:r>
          </a:p>
          <a:p>
            <a:pPr algn="l" fontAlgn="base"/>
            <a:r>
              <a:rPr lang="en-US" sz="2250" b="1" dirty="0">
                <a:solidFill>
                  <a:srgbClr val="FF0000"/>
                </a:solidFill>
              </a:rPr>
              <a:t>Pembroke Rd</a:t>
            </a:r>
          </a:p>
          <a:p>
            <a:pPr algn="l" fontAlgn="base"/>
            <a:endParaRPr lang="en-US" sz="3000" b="1" dirty="0">
              <a:solidFill>
                <a:srgbClr val="FF0000"/>
              </a:solidFill>
            </a:endParaRPr>
          </a:p>
        </p:txBody>
      </p:sp>
      <p:sp>
        <p:nvSpPr>
          <p:cNvPr id="10" name="Freeform: Shape 9">
            <a:extLst>
              <a:ext uri="{FF2B5EF4-FFF2-40B4-BE49-F238E27FC236}">
                <a16:creationId xmlns:a16="http://schemas.microsoft.com/office/drawing/2014/main" id="{21E3DCD4-3E2C-8894-6D2A-8D93B375D3F7}"/>
              </a:ext>
            </a:extLst>
          </p:cNvPr>
          <p:cNvSpPr/>
          <p:nvPr/>
        </p:nvSpPr>
        <p:spPr>
          <a:xfrm>
            <a:off x="2632105" y="4230168"/>
            <a:ext cx="4777099" cy="203405"/>
          </a:xfrm>
          <a:custGeom>
            <a:avLst/>
            <a:gdLst>
              <a:gd name="connsiteX0" fmla="*/ 0 w 4777099"/>
              <a:gd name="connsiteY0" fmla="*/ 0 h 203405"/>
              <a:gd name="connsiteX1" fmla="*/ 401652 w 4777099"/>
              <a:gd name="connsiteY1" fmla="*/ 68367 h 203405"/>
              <a:gd name="connsiteX2" fmla="*/ 854579 w 4777099"/>
              <a:gd name="connsiteY2" fmla="*/ 145279 h 203405"/>
              <a:gd name="connsiteX3" fmla="*/ 1709159 w 4777099"/>
              <a:gd name="connsiteY3" fmla="*/ 153825 h 203405"/>
              <a:gd name="connsiteX4" fmla="*/ 4777099 w 4777099"/>
              <a:gd name="connsiteY4" fmla="*/ 196553 h 20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7099" h="203405">
                <a:moveTo>
                  <a:pt x="0" y="0"/>
                </a:moveTo>
                <a:lnTo>
                  <a:pt x="401652" y="68367"/>
                </a:lnTo>
                <a:cubicBezTo>
                  <a:pt x="544082" y="92580"/>
                  <a:pt x="636661" y="131036"/>
                  <a:pt x="854579" y="145279"/>
                </a:cubicBezTo>
                <a:cubicBezTo>
                  <a:pt x="1072497" y="159522"/>
                  <a:pt x="1709159" y="153825"/>
                  <a:pt x="1709159" y="153825"/>
                </a:cubicBezTo>
                <a:cubicBezTo>
                  <a:pt x="2362912" y="162371"/>
                  <a:pt x="4261503" y="223615"/>
                  <a:pt x="4777099" y="196553"/>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F61AB74-6FBB-D78E-0EAE-36550BABF61B}"/>
              </a:ext>
            </a:extLst>
          </p:cNvPr>
          <p:cNvSpPr/>
          <p:nvPr/>
        </p:nvSpPr>
        <p:spPr>
          <a:xfrm>
            <a:off x="7533504" y="1726250"/>
            <a:ext cx="1277210" cy="1944625"/>
          </a:xfrm>
          <a:custGeom>
            <a:avLst/>
            <a:gdLst>
              <a:gd name="connsiteX0" fmla="*/ 1277210 w 1277210"/>
              <a:gd name="connsiteY0" fmla="*/ 0 h 1944625"/>
              <a:gd name="connsiteX1" fmla="*/ 730279 w 1277210"/>
              <a:gd name="connsiteY1" fmla="*/ 1204957 h 1944625"/>
              <a:gd name="connsiteX2" fmla="*/ 114982 w 1277210"/>
              <a:gd name="connsiteY2" fmla="*/ 1751888 h 1944625"/>
              <a:gd name="connsiteX3" fmla="*/ 12432 w 1277210"/>
              <a:gd name="connsiteY3" fmla="*/ 1939896 h 1944625"/>
            </a:gdLst>
            <a:ahLst/>
            <a:cxnLst>
              <a:cxn ang="0">
                <a:pos x="connsiteX0" y="connsiteY0"/>
              </a:cxn>
              <a:cxn ang="0">
                <a:pos x="connsiteX1" y="connsiteY1"/>
              </a:cxn>
              <a:cxn ang="0">
                <a:pos x="connsiteX2" y="connsiteY2"/>
              </a:cxn>
              <a:cxn ang="0">
                <a:pos x="connsiteX3" y="connsiteY3"/>
              </a:cxn>
            </a:cxnLst>
            <a:rect l="l" t="t" r="r" b="b"/>
            <a:pathLst>
              <a:path w="1277210" h="1944625">
                <a:moveTo>
                  <a:pt x="1277210" y="0"/>
                </a:moveTo>
                <a:cubicBezTo>
                  <a:pt x="1100597" y="456488"/>
                  <a:pt x="923984" y="912976"/>
                  <a:pt x="730279" y="1204957"/>
                </a:cubicBezTo>
                <a:cubicBezTo>
                  <a:pt x="536574" y="1496938"/>
                  <a:pt x="234623" y="1629398"/>
                  <a:pt x="114982" y="1751888"/>
                </a:cubicBezTo>
                <a:cubicBezTo>
                  <a:pt x="-4659" y="1874378"/>
                  <a:pt x="-14630" y="1966958"/>
                  <a:pt x="12432" y="1939896"/>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2939A3D-2BA8-3381-E637-C4DDDC2BF06A}"/>
              </a:ext>
            </a:extLst>
          </p:cNvPr>
          <p:cNvSpPr/>
          <p:nvPr/>
        </p:nvSpPr>
        <p:spPr>
          <a:xfrm>
            <a:off x="5418034" y="3307222"/>
            <a:ext cx="42729" cy="1128045"/>
          </a:xfrm>
          <a:custGeom>
            <a:avLst/>
            <a:gdLst>
              <a:gd name="connsiteX0" fmla="*/ 0 w 42729"/>
              <a:gd name="connsiteY0" fmla="*/ 1128045 h 1128045"/>
              <a:gd name="connsiteX1" fmla="*/ 42729 w 42729"/>
              <a:gd name="connsiteY1" fmla="*/ 0 h 1128045"/>
            </a:gdLst>
            <a:ahLst/>
            <a:cxnLst>
              <a:cxn ang="0">
                <a:pos x="connsiteX0" y="connsiteY0"/>
              </a:cxn>
              <a:cxn ang="0">
                <a:pos x="connsiteX1" y="connsiteY1"/>
              </a:cxn>
            </a:cxnLst>
            <a:rect l="l" t="t" r="r" b="b"/>
            <a:pathLst>
              <a:path w="42729" h="1128045">
                <a:moveTo>
                  <a:pt x="0" y="1128045"/>
                </a:moveTo>
                <a:cubicBezTo>
                  <a:pt x="7121" y="655889"/>
                  <a:pt x="14243" y="183734"/>
                  <a:pt x="42729" y="0"/>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2D79FA6-1501-42C1-8DC1-59764FC76EFA}"/>
              </a:ext>
            </a:extLst>
          </p:cNvPr>
          <p:cNvSpPr/>
          <p:nvPr/>
        </p:nvSpPr>
        <p:spPr>
          <a:xfrm>
            <a:off x="4930778" y="3170490"/>
            <a:ext cx="1581117" cy="264919"/>
          </a:xfrm>
          <a:custGeom>
            <a:avLst/>
            <a:gdLst>
              <a:gd name="connsiteX0" fmla="*/ 17237 w 1581117"/>
              <a:gd name="connsiteY0" fmla="*/ 0 h 264919"/>
              <a:gd name="connsiteX1" fmla="*/ 222336 w 1581117"/>
              <a:gd name="connsiteY1" fmla="*/ 119641 h 264919"/>
              <a:gd name="connsiteX2" fmla="*/ 1581117 w 1581117"/>
              <a:gd name="connsiteY2" fmla="*/ 264919 h 264919"/>
            </a:gdLst>
            <a:ahLst/>
            <a:cxnLst>
              <a:cxn ang="0">
                <a:pos x="connsiteX0" y="connsiteY0"/>
              </a:cxn>
              <a:cxn ang="0">
                <a:pos x="connsiteX1" y="connsiteY1"/>
              </a:cxn>
              <a:cxn ang="0">
                <a:pos x="connsiteX2" y="connsiteY2"/>
              </a:cxn>
            </a:cxnLst>
            <a:rect l="l" t="t" r="r" b="b"/>
            <a:pathLst>
              <a:path w="1581117" h="264919">
                <a:moveTo>
                  <a:pt x="17237" y="0"/>
                </a:moveTo>
                <a:cubicBezTo>
                  <a:pt x="-10537" y="37744"/>
                  <a:pt x="-38311" y="75488"/>
                  <a:pt x="222336" y="119641"/>
                </a:cubicBezTo>
                <a:cubicBezTo>
                  <a:pt x="482983" y="163794"/>
                  <a:pt x="1331865" y="257797"/>
                  <a:pt x="1581117" y="264919"/>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A5523F1-E72C-0057-F9EE-679AA44DB6B0}"/>
              </a:ext>
            </a:extLst>
          </p:cNvPr>
          <p:cNvSpPr/>
          <p:nvPr/>
        </p:nvSpPr>
        <p:spPr>
          <a:xfrm>
            <a:off x="4195985" y="4025069"/>
            <a:ext cx="2657742" cy="89773"/>
          </a:xfrm>
          <a:custGeom>
            <a:avLst/>
            <a:gdLst>
              <a:gd name="connsiteX0" fmla="*/ 0 w 2657742"/>
              <a:gd name="connsiteY0" fmla="*/ 0 h 89773"/>
              <a:gd name="connsiteX1" fmla="*/ 2657742 w 2657742"/>
              <a:gd name="connsiteY1" fmla="*/ 85458 h 89773"/>
            </a:gdLst>
            <a:ahLst/>
            <a:cxnLst>
              <a:cxn ang="0">
                <a:pos x="connsiteX0" y="connsiteY0"/>
              </a:cxn>
              <a:cxn ang="0">
                <a:pos x="connsiteX1" y="connsiteY1"/>
              </a:cxn>
            </a:cxnLst>
            <a:rect l="l" t="t" r="r" b="b"/>
            <a:pathLst>
              <a:path w="2657742" h="89773">
                <a:moveTo>
                  <a:pt x="0" y="0"/>
                </a:moveTo>
                <a:cubicBezTo>
                  <a:pt x="1093861" y="52699"/>
                  <a:pt x="2187723" y="105398"/>
                  <a:pt x="2657742" y="85458"/>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3049107-5F1C-7E27-7E6F-A082EE764F7E}"/>
              </a:ext>
            </a:extLst>
          </p:cNvPr>
          <p:cNvSpPr/>
          <p:nvPr/>
        </p:nvSpPr>
        <p:spPr>
          <a:xfrm>
            <a:off x="6016239" y="2505105"/>
            <a:ext cx="51499" cy="2331815"/>
          </a:xfrm>
          <a:custGeom>
            <a:avLst/>
            <a:gdLst>
              <a:gd name="connsiteX0" fmla="*/ 0 w 51499"/>
              <a:gd name="connsiteY0" fmla="*/ 2331815 h 2331815"/>
              <a:gd name="connsiteX1" fmla="*/ 51275 w 51499"/>
              <a:gd name="connsiteY1" fmla="*/ 246641 h 2331815"/>
              <a:gd name="connsiteX2" fmla="*/ 25638 w 51499"/>
              <a:gd name="connsiteY2" fmla="*/ 15904 h 2331815"/>
            </a:gdLst>
            <a:ahLst/>
            <a:cxnLst>
              <a:cxn ang="0">
                <a:pos x="connsiteX0" y="connsiteY0"/>
              </a:cxn>
              <a:cxn ang="0">
                <a:pos x="connsiteX1" y="connsiteY1"/>
              </a:cxn>
              <a:cxn ang="0">
                <a:pos x="connsiteX2" y="connsiteY2"/>
              </a:cxn>
            </a:cxnLst>
            <a:rect l="l" t="t" r="r" b="b"/>
            <a:pathLst>
              <a:path w="51499" h="2331815">
                <a:moveTo>
                  <a:pt x="0" y="2331815"/>
                </a:moveTo>
                <a:cubicBezTo>
                  <a:pt x="23501" y="1482220"/>
                  <a:pt x="47002" y="632626"/>
                  <a:pt x="51275" y="246641"/>
                </a:cubicBezTo>
                <a:cubicBezTo>
                  <a:pt x="55548" y="-139344"/>
                  <a:pt x="-2848" y="52936"/>
                  <a:pt x="25638" y="15904"/>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A78BCD-138C-52FD-90F1-FABE4E6FA6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
        <p:nvSpPr>
          <p:cNvPr id="6" name="Freeform: Shape 5">
            <a:extLst>
              <a:ext uri="{FF2B5EF4-FFF2-40B4-BE49-F238E27FC236}">
                <a16:creationId xmlns:a16="http://schemas.microsoft.com/office/drawing/2014/main" id="{50D985B1-F9A5-1D39-299F-CD7B778868F8}"/>
              </a:ext>
            </a:extLst>
          </p:cNvPr>
          <p:cNvSpPr/>
          <p:nvPr/>
        </p:nvSpPr>
        <p:spPr>
          <a:xfrm>
            <a:off x="7541443" y="3355942"/>
            <a:ext cx="980388" cy="282804"/>
          </a:xfrm>
          <a:custGeom>
            <a:avLst/>
            <a:gdLst>
              <a:gd name="connsiteX0" fmla="*/ 0 w 980388"/>
              <a:gd name="connsiteY0" fmla="*/ 282804 h 282804"/>
              <a:gd name="connsiteX1" fmla="*/ 461914 w 980388"/>
              <a:gd name="connsiteY1" fmla="*/ 235670 h 282804"/>
              <a:gd name="connsiteX2" fmla="*/ 810705 w 980388"/>
              <a:gd name="connsiteY2" fmla="*/ 141402 h 282804"/>
              <a:gd name="connsiteX3" fmla="*/ 980388 w 980388"/>
              <a:gd name="connsiteY3" fmla="*/ 0 h 282804"/>
            </a:gdLst>
            <a:ahLst/>
            <a:cxnLst>
              <a:cxn ang="0">
                <a:pos x="connsiteX0" y="connsiteY0"/>
              </a:cxn>
              <a:cxn ang="0">
                <a:pos x="connsiteX1" y="connsiteY1"/>
              </a:cxn>
              <a:cxn ang="0">
                <a:pos x="connsiteX2" y="connsiteY2"/>
              </a:cxn>
              <a:cxn ang="0">
                <a:pos x="connsiteX3" y="connsiteY3"/>
              </a:cxn>
            </a:cxnLst>
            <a:rect l="l" t="t" r="r" b="b"/>
            <a:pathLst>
              <a:path w="980388" h="282804">
                <a:moveTo>
                  <a:pt x="0" y="282804"/>
                </a:moveTo>
                <a:cubicBezTo>
                  <a:pt x="163398" y="271020"/>
                  <a:pt x="326796" y="259237"/>
                  <a:pt x="461914" y="235670"/>
                </a:cubicBezTo>
                <a:cubicBezTo>
                  <a:pt x="597032" y="212103"/>
                  <a:pt x="724293" y="180680"/>
                  <a:pt x="810705" y="141402"/>
                </a:cubicBezTo>
                <a:cubicBezTo>
                  <a:pt x="897117" y="102124"/>
                  <a:pt x="933254" y="32994"/>
                  <a:pt x="980388" y="0"/>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708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BA400A-32E4-D57B-B156-0A61431C4B2D}"/>
              </a:ext>
            </a:extLst>
          </p:cNvPr>
          <p:cNvPicPr>
            <a:picLocks noChangeAspect="1"/>
          </p:cNvPicPr>
          <p:nvPr/>
        </p:nvPicPr>
        <p:blipFill>
          <a:blip r:embed="rId2"/>
          <a:stretch>
            <a:fillRect/>
          </a:stretch>
        </p:blipFill>
        <p:spPr>
          <a:xfrm>
            <a:off x="0" y="1218736"/>
            <a:ext cx="9144000" cy="4420527"/>
          </a:xfrm>
          <a:prstGeom prst="rect">
            <a:avLst/>
          </a:prstGeom>
        </p:spPr>
      </p:pic>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10042" y="100440"/>
            <a:ext cx="8565356" cy="89880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Crashes with Cars Striking Pedestrians </a:t>
            </a:r>
            <a:br>
              <a:rPr lang="en-US" sz="2800" b="1" dirty="0">
                <a:solidFill>
                  <a:schemeClr val="accent1">
                    <a:lumMod val="60000"/>
                    <a:lumOff val="40000"/>
                  </a:schemeClr>
                </a:solidFill>
                <a:latin typeface="Aharoni" panose="02010803020104030203" pitchFamily="2" charset="-79"/>
                <a:cs typeface="Aharoni" panose="02010803020104030203" pitchFamily="2" charset="-79"/>
              </a:rPr>
            </a:br>
            <a:r>
              <a:rPr lang="en-US" sz="2800" b="1" dirty="0">
                <a:solidFill>
                  <a:schemeClr val="accent1">
                    <a:lumMod val="60000"/>
                    <a:lumOff val="40000"/>
                  </a:schemeClr>
                </a:solidFill>
                <a:latin typeface="Aharoni" panose="02010803020104030203" pitchFamily="2" charset="-79"/>
                <a:cs typeface="Aharoni" panose="02010803020104030203" pitchFamily="2" charset="-79"/>
              </a:rPr>
              <a:t>City of Bethlehem - Southside</a:t>
            </a:r>
          </a:p>
        </p:txBody>
      </p:sp>
      <p:sp>
        <p:nvSpPr>
          <p:cNvPr id="8" name="Subtitle 2">
            <a:extLst>
              <a:ext uri="{FF2B5EF4-FFF2-40B4-BE49-F238E27FC236}">
                <a16:creationId xmlns:a16="http://schemas.microsoft.com/office/drawing/2014/main" id="{91F03E85-818D-2B9B-51A6-0C24A4F8D9A3}"/>
              </a:ext>
            </a:extLst>
          </p:cNvPr>
          <p:cNvSpPr txBox="1">
            <a:spLocks/>
          </p:cNvSpPr>
          <p:nvPr/>
        </p:nvSpPr>
        <p:spPr>
          <a:xfrm>
            <a:off x="537328" y="6419140"/>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11-9-2022</a:t>
            </a:r>
          </a:p>
        </p:txBody>
      </p:sp>
      <p:sp>
        <p:nvSpPr>
          <p:cNvPr id="3" name="Subtitle 2">
            <a:extLst>
              <a:ext uri="{FF2B5EF4-FFF2-40B4-BE49-F238E27FC236}">
                <a16:creationId xmlns:a16="http://schemas.microsoft.com/office/drawing/2014/main" id="{5B28595C-6FB4-B23F-05FD-5E142F19FA07}"/>
              </a:ext>
            </a:extLst>
          </p:cNvPr>
          <p:cNvSpPr txBox="1">
            <a:spLocks/>
          </p:cNvSpPr>
          <p:nvPr/>
        </p:nvSpPr>
        <p:spPr>
          <a:xfrm>
            <a:off x="0" y="4486542"/>
            <a:ext cx="2589376" cy="1932598"/>
          </a:xfrm>
          <a:prstGeom prst="rect">
            <a:avLst/>
          </a:prstGeom>
          <a:solidFill>
            <a:srgbClr val="FFFF00"/>
          </a:solidFill>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3000" b="1" dirty="0">
                <a:solidFill>
                  <a:srgbClr val="FF0000"/>
                </a:solidFill>
              </a:rPr>
              <a:t>City of Bethlehem southside crash clusters</a:t>
            </a:r>
            <a:r>
              <a:rPr lang="en-US" sz="2250" dirty="0">
                <a:solidFill>
                  <a:srgbClr val="FF0000"/>
                </a:solidFill>
              </a:rPr>
              <a:t> </a:t>
            </a:r>
            <a:r>
              <a:rPr lang="en-US" b="1" dirty="0">
                <a:solidFill>
                  <a:srgbClr val="FF0000"/>
                </a:solidFill>
              </a:rPr>
              <a:t>(2012-2021) </a:t>
            </a:r>
            <a:endParaRPr lang="en-US" sz="2250" dirty="0">
              <a:solidFill>
                <a:srgbClr val="FF0000"/>
              </a:solidFill>
            </a:endParaRPr>
          </a:p>
          <a:p>
            <a:pPr algn="l" fontAlgn="base"/>
            <a:r>
              <a:rPr lang="en-US" sz="2250" b="1" dirty="0">
                <a:solidFill>
                  <a:srgbClr val="FF0000"/>
                </a:solidFill>
              </a:rPr>
              <a:t>3</a:t>
            </a:r>
            <a:r>
              <a:rPr lang="en-US" sz="2250" b="1" baseline="30000" dirty="0">
                <a:solidFill>
                  <a:srgbClr val="FF0000"/>
                </a:solidFill>
              </a:rPr>
              <a:t>rd</a:t>
            </a:r>
            <a:r>
              <a:rPr lang="en-US" sz="2250" b="1" dirty="0">
                <a:solidFill>
                  <a:srgbClr val="FF0000"/>
                </a:solidFill>
              </a:rPr>
              <a:t> Street/Daly Ave</a:t>
            </a:r>
          </a:p>
          <a:p>
            <a:pPr algn="l" fontAlgn="base"/>
            <a:r>
              <a:rPr lang="en-US" sz="2250" b="1" dirty="0">
                <a:solidFill>
                  <a:srgbClr val="FF0000"/>
                </a:solidFill>
              </a:rPr>
              <a:t>4</a:t>
            </a:r>
            <a:r>
              <a:rPr lang="en-US" sz="2250" b="1" baseline="30000" dirty="0">
                <a:solidFill>
                  <a:srgbClr val="FF0000"/>
                </a:solidFill>
              </a:rPr>
              <a:t>th</a:t>
            </a:r>
            <a:r>
              <a:rPr lang="en-US" sz="2250" b="1" dirty="0">
                <a:solidFill>
                  <a:srgbClr val="FF0000"/>
                </a:solidFill>
              </a:rPr>
              <a:t> Street</a:t>
            </a:r>
          </a:p>
          <a:p>
            <a:pPr algn="l" fontAlgn="base"/>
            <a:r>
              <a:rPr lang="en-US" sz="2250" b="1" dirty="0">
                <a:solidFill>
                  <a:srgbClr val="FF0000"/>
                </a:solidFill>
              </a:rPr>
              <a:t>Broadway</a:t>
            </a:r>
          </a:p>
          <a:p>
            <a:pPr algn="l" fontAlgn="base"/>
            <a:r>
              <a:rPr lang="en-US" sz="2250" b="1" dirty="0">
                <a:solidFill>
                  <a:srgbClr val="FF0000"/>
                </a:solidFill>
              </a:rPr>
              <a:t>Wyandotte St</a:t>
            </a:r>
          </a:p>
          <a:p>
            <a:pPr algn="l" fontAlgn="base"/>
            <a:endParaRPr lang="en-US" sz="3000" b="1" dirty="0">
              <a:solidFill>
                <a:srgbClr val="FF0000"/>
              </a:solidFill>
            </a:endParaRPr>
          </a:p>
        </p:txBody>
      </p:sp>
      <p:sp>
        <p:nvSpPr>
          <p:cNvPr id="4" name="Freeform: Shape 3">
            <a:extLst>
              <a:ext uri="{FF2B5EF4-FFF2-40B4-BE49-F238E27FC236}">
                <a16:creationId xmlns:a16="http://schemas.microsoft.com/office/drawing/2014/main" id="{BBD12020-2174-2C2F-E244-FB64AEDB7371}"/>
              </a:ext>
            </a:extLst>
          </p:cNvPr>
          <p:cNvSpPr/>
          <p:nvPr/>
        </p:nvSpPr>
        <p:spPr>
          <a:xfrm>
            <a:off x="2709017" y="2845750"/>
            <a:ext cx="1469876" cy="1341689"/>
          </a:xfrm>
          <a:custGeom>
            <a:avLst/>
            <a:gdLst>
              <a:gd name="connsiteX0" fmla="*/ 0 w 1469876"/>
              <a:gd name="connsiteY0" fmla="*/ 1341689 h 1341689"/>
              <a:gd name="connsiteX1" fmla="*/ 589660 w 1469876"/>
              <a:gd name="connsiteY1" fmla="*/ 777667 h 1341689"/>
              <a:gd name="connsiteX2" fmla="*/ 863125 w 1469876"/>
              <a:gd name="connsiteY2" fmla="*/ 495656 h 1341689"/>
              <a:gd name="connsiteX3" fmla="*/ 1469876 w 1469876"/>
              <a:gd name="connsiteY3" fmla="*/ 0 h 1341689"/>
            </a:gdLst>
            <a:ahLst/>
            <a:cxnLst>
              <a:cxn ang="0">
                <a:pos x="connsiteX0" y="connsiteY0"/>
              </a:cxn>
              <a:cxn ang="0">
                <a:pos x="connsiteX1" y="connsiteY1"/>
              </a:cxn>
              <a:cxn ang="0">
                <a:pos x="connsiteX2" y="connsiteY2"/>
              </a:cxn>
              <a:cxn ang="0">
                <a:pos x="connsiteX3" y="connsiteY3"/>
              </a:cxn>
            </a:cxnLst>
            <a:rect l="l" t="t" r="r" b="b"/>
            <a:pathLst>
              <a:path w="1469876" h="1341689">
                <a:moveTo>
                  <a:pt x="0" y="1341689"/>
                </a:moveTo>
                <a:lnTo>
                  <a:pt x="589660" y="777667"/>
                </a:lnTo>
                <a:cubicBezTo>
                  <a:pt x="733514" y="636661"/>
                  <a:pt x="716422" y="625267"/>
                  <a:pt x="863125" y="495656"/>
                </a:cubicBezTo>
                <a:cubicBezTo>
                  <a:pt x="1009828" y="366045"/>
                  <a:pt x="1239852" y="183022"/>
                  <a:pt x="1469876" y="0"/>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F3B7672-76DC-4375-9E0A-9C45647ADB9E}"/>
              </a:ext>
            </a:extLst>
          </p:cNvPr>
          <p:cNvSpPr/>
          <p:nvPr/>
        </p:nvSpPr>
        <p:spPr>
          <a:xfrm>
            <a:off x="4007978" y="2700471"/>
            <a:ext cx="5016381" cy="273465"/>
          </a:xfrm>
          <a:custGeom>
            <a:avLst/>
            <a:gdLst>
              <a:gd name="connsiteX0" fmla="*/ 0 w 5016381"/>
              <a:gd name="connsiteY0" fmla="*/ 273465 h 273465"/>
              <a:gd name="connsiteX1" fmla="*/ 3315768 w 5016381"/>
              <a:gd name="connsiteY1" fmla="*/ 179462 h 273465"/>
              <a:gd name="connsiteX2" fmla="*/ 5016381 w 5016381"/>
              <a:gd name="connsiteY2" fmla="*/ 0 h 273465"/>
            </a:gdLst>
            <a:ahLst/>
            <a:cxnLst>
              <a:cxn ang="0">
                <a:pos x="connsiteX0" y="connsiteY0"/>
              </a:cxn>
              <a:cxn ang="0">
                <a:pos x="connsiteX1" y="connsiteY1"/>
              </a:cxn>
              <a:cxn ang="0">
                <a:pos x="connsiteX2" y="connsiteY2"/>
              </a:cxn>
            </a:cxnLst>
            <a:rect l="l" t="t" r="r" b="b"/>
            <a:pathLst>
              <a:path w="5016381" h="273465">
                <a:moveTo>
                  <a:pt x="0" y="273465"/>
                </a:moveTo>
                <a:lnTo>
                  <a:pt x="3315768" y="179462"/>
                </a:lnTo>
                <a:cubicBezTo>
                  <a:pt x="4151832" y="133884"/>
                  <a:pt x="4584106" y="66942"/>
                  <a:pt x="5016381" y="0"/>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0A605169-ADFD-F272-990B-7A9F9F040FCE}"/>
              </a:ext>
            </a:extLst>
          </p:cNvPr>
          <p:cNvSpPr/>
          <p:nvPr/>
        </p:nvSpPr>
        <p:spPr>
          <a:xfrm>
            <a:off x="3768695" y="2181982"/>
            <a:ext cx="5306939" cy="484306"/>
          </a:xfrm>
          <a:custGeom>
            <a:avLst/>
            <a:gdLst>
              <a:gd name="connsiteX0" fmla="*/ 0 w 5306939"/>
              <a:gd name="connsiteY0" fmla="*/ 484306 h 484306"/>
              <a:gd name="connsiteX1" fmla="*/ 1521152 w 5306939"/>
              <a:gd name="connsiteY1" fmla="*/ 424485 h 484306"/>
              <a:gd name="connsiteX2" fmla="*/ 3187582 w 5306939"/>
              <a:gd name="connsiteY2" fmla="*/ 304844 h 484306"/>
              <a:gd name="connsiteX3" fmla="*/ 3939612 w 5306939"/>
              <a:gd name="connsiteY3" fmla="*/ 74108 h 484306"/>
              <a:gd name="connsiteX4" fmla="*/ 4520726 w 5306939"/>
              <a:gd name="connsiteY4" fmla="*/ 14287 h 484306"/>
              <a:gd name="connsiteX5" fmla="*/ 5306939 w 5306939"/>
              <a:gd name="connsiteY5" fmla="*/ 313390 h 48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6939" h="484306">
                <a:moveTo>
                  <a:pt x="0" y="484306"/>
                </a:moveTo>
                <a:lnTo>
                  <a:pt x="1521152" y="424485"/>
                </a:lnTo>
                <a:cubicBezTo>
                  <a:pt x="2052416" y="394575"/>
                  <a:pt x="2784505" y="363240"/>
                  <a:pt x="3187582" y="304844"/>
                </a:cubicBezTo>
                <a:cubicBezTo>
                  <a:pt x="3590659" y="246448"/>
                  <a:pt x="3717421" y="122534"/>
                  <a:pt x="3939612" y="74108"/>
                </a:cubicBezTo>
                <a:cubicBezTo>
                  <a:pt x="4161803" y="25682"/>
                  <a:pt x="4292838" y="-25593"/>
                  <a:pt x="4520726" y="14287"/>
                </a:cubicBezTo>
                <a:cubicBezTo>
                  <a:pt x="4748614" y="54167"/>
                  <a:pt x="5155963" y="270661"/>
                  <a:pt x="5306939" y="313390"/>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7D29799-EB39-0699-B35E-8ECD78F02EA8}"/>
              </a:ext>
            </a:extLst>
          </p:cNvPr>
          <p:cNvSpPr/>
          <p:nvPr/>
        </p:nvSpPr>
        <p:spPr>
          <a:xfrm>
            <a:off x="3528953" y="2196269"/>
            <a:ext cx="269017" cy="2076628"/>
          </a:xfrm>
          <a:custGeom>
            <a:avLst/>
            <a:gdLst>
              <a:gd name="connsiteX0" fmla="*/ 205559 w 269017"/>
              <a:gd name="connsiteY0" fmla="*/ 0 h 2076628"/>
              <a:gd name="connsiteX1" fmla="*/ 265380 w 269017"/>
              <a:gd name="connsiteY1" fmla="*/ 461473 h 2076628"/>
              <a:gd name="connsiteX2" fmla="*/ 111555 w 269017"/>
              <a:gd name="connsiteY2" fmla="*/ 837488 h 2076628"/>
              <a:gd name="connsiteX3" fmla="*/ 460 w 269017"/>
              <a:gd name="connsiteY3" fmla="*/ 1350236 h 2076628"/>
              <a:gd name="connsiteX4" fmla="*/ 77372 w 269017"/>
              <a:gd name="connsiteY4" fmla="*/ 2076628 h 207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17" h="2076628">
                <a:moveTo>
                  <a:pt x="205559" y="0"/>
                </a:moveTo>
                <a:cubicBezTo>
                  <a:pt x="243303" y="160946"/>
                  <a:pt x="281047" y="321892"/>
                  <a:pt x="265380" y="461473"/>
                </a:cubicBezTo>
                <a:cubicBezTo>
                  <a:pt x="249713" y="601054"/>
                  <a:pt x="155708" y="689361"/>
                  <a:pt x="111555" y="837488"/>
                </a:cubicBezTo>
                <a:cubicBezTo>
                  <a:pt x="67402" y="985615"/>
                  <a:pt x="6157" y="1143713"/>
                  <a:pt x="460" y="1350236"/>
                </a:cubicBezTo>
                <a:cubicBezTo>
                  <a:pt x="-5237" y="1556759"/>
                  <a:pt x="43189" y="2045294"/>
                  <a:pt x="77372" y="2076628"/>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F30B6DA-7112-F5C6-D87E-7D5837B22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9022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7A3988-A928-83E5-CEB4-289F610E7282}"/>
              </a:ext>
            </a:extLst>
          </p:cNvPr>
          <p:cNvPicPr>
            <a:picLocks noChangeAspect="1"/>
          </p:cNvPicPr>
          <p:nvPr/>
        </p:nvPicPr>
        <p:blipFill>
          <a:blip r:embed="rId2"/>
          <a:stretch>
            <a:fillRect/>
          </a:stretch>
        </p:blipFill>
        <p:spPr>
          <a:xfrm>
            <a:off x="105021" y="981079"/>
            <a:ext cx="8933958" cy="5438061"/>
          </a:xfrm>
          <a:prstGeom prst="rect">
            <a:avLst/>
          </a:prstGeom>
        </p:spPr>
      </p:pic>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10042" y="100440"/>
            <a:ext cx="8565356" cy="89880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Reportable Crashes with Cars Striking Pedestrian - City of Bethlehem</a:t>
            </a:r>
          </a:p>
        </p:txBody>
      </p:sp>
      <p:sp>
        <p:nvSpPr>
          <p:cNvPr id="8" name="Subtitle 2">
            <a:extLst>
              <a:ext uri="{FF2B5EF4-FFF2-40B4-BE49-F238E27FC236}">
                <a16:creationId xmlns:a16="http://schemas.microsoft.com/office/drawing/2014/main" id="{91F03E85-818D-2B9B-51A6-0C24A4F8D9A3}"/>
              </a:ext>
            </a:extLst>
          </p:cNvPr>
          <p:cNvSpPr txBox="1">
            <a:spLocks/>
          </p:cNvSpPr>
          <p:nvPr/>
        </p:nvSpPr>
        <p:spPr>
          <a:xfrm>
            <a:off x="537328" y="6419140"/>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2-15-2023</a:t>
            </a:r>
          </a:p>
        </p:txBody>
      </p:sp>
      <p:sp>
        <p:nvSpPr>
          <p:cNvPr id="3" name="Subtitle 2">
            <a:extLst>
              <a:ext uri="{FF2B5EF4-FFF2-40B4-BE49-F238E27FC236}">
                <a16:creationId xmlns:a16="http://schemas.microsoft.com/office/drawing/2014/main" id="{5B28595C-6FB4-B23F-05FD-5E142F19FA07}"/>
              </a:ext>
            </a:extLst>
          </p:cNvPr>
          <p:cNvSpPr txBox="1">
            <a:spLocks/>
          </p:cNvSpPr>
          <p:nvPr/>
        </p:nvSpPr>
        <p:spPr>
          <a:xfrm>
            <a:off x="320512" y="5033473"/>
            <a:ext cx="2311594" cy="1202358"/>
          </a:xfrm>
          <a:prstGeom prst="rect">
            <a:avLst/>
          </a:prstGeom>
          <a:solidFill>
            <a:srgbClr val="FFFF00"/>
          </a:solidFill>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3000" b="1" dirty="0">
                <a:solidFill>
                  <a:srgbClr val="FF0000"/>
                </a:solidFill>
              </a:rPr>
              <a:t>City of Bethlehem (2012-2021)</a:t>
            </a:r>
            <a:br>
              <a:rPr lang="en-US" sz="3000" b="1" dirty="0">
                <a:solidFill>
                  <a:srgbClr val="FF0000"/>
                </a:solidFill>
              </a:rPr>
            </a:br>
            <a:r>
              <a:rPr lang="en-US" sz="3000" b="1" dirty="0">
                <a:solidFill>
                  <a:srgbClr val="FF0000"/>
                </a:solidFill>
              </a:rPr>
              <a:t>4 pedestrians hit by motorists in parking lot of Wawa on E Broad St </a:t>
            </a:r>
            <a:endParaRPr lang="en-US" sz="2250" dirty="0">
              <a:solidFill>
                <a:srgbClr val="FF0000"/>
              </a:solidFill>
            </a:endParaRPr>
          </a:p>
        </p:txBody>
      </p:sp>
      <p:sp>
        <p:nvSpPr>
          <p:cNvPr id="6" name="TextBox 5">
            <a:extLst>
              <a:ext uri="{FF2B5EF4-FFF2-40B4-BE49-F238E27FC236}">
                <a16:creationId xmlns:a16="http://schemas.microsoft.com/office/drawing/2014/main" id="{EA69E4FD-9366-964C-A50F-74EDED288322}"/>
              </a:ext>
            </a:extLst>
          </p:cNvPr>
          <p:cNvSpPr txBox="1"/>
          <p:nvPr/>
        </p:nvSpPr>
        <p:spPr>
          <a:xfrm>
            <a:off x="5901181" y="3723587"/>
            <a:ext cx="782424" cy="369332"/>
          </a:xfrm>
          <a:prstGeom prst="rect">
            <a:avLst/>
          </a:prstGeom>
          <a:noFill/>
        </p:spPr>
        <p:txBody>
          <a:bodyPr wrap="square" rtlCol="0">
            <a:spAutoFit/>
          </a:bodyPr>
          <a:lstStyle/>
          <a:p>
            <a:r>
              <a:rPr lang="en-US" dirty="0"/>
              <a:t>Wawa</a:t>
            </a:r>
          </a:p>
        </p:txBody>
      </p:sp>
      <p:pic>
        <p:nvPicPr>
          <p:cNvPr id="7" name="Picture 6">
            <a:extLst>
              <a:ext uri="{FF2B5EF4-FFF2-40B4-BE49-F238E27FC236}">
                <a16:creationId xmlns:a16="http://schemas.microsoft.com/office/drawing/2014/main" id="{A92021F4-B0D0-F3A2-24EC-5B720CCE7759}"/>
              </a:ext>
            </a:extLst>
          </p:cNvPr>
          <p:cNvPicPr>
            <a:picLocks noChangeAspect="1"/>
          </p:cNvPicPr>
          <p:nvPr/>
        </p:nvPicPr>
        <p:blipFill>
          <a:blip r:embed="rId3"/>
          <a:stretch>
            <a:fillRect/>
          </a:stretch>
        </p:blipFill>
        <p:spPr>
          <a:xfrm>
            <a:off x="7263925" y="3577138"/>
            <a:ext cx="1775054" cy="2842001"/>
          </a:xfrm>
          <a:prstGeom prst="rect">
            <a:avLst/>
          </a:prstGeom>
        </p:spPr>
      </p:pic>
      <p:pic>
        <p:nvPicPr>
          <p:cNvPr id="4" name="Picture 3">
            <a:extLst>
              <a:ext uri="{FF2B5EF4-FFF2-40B4-BE49-F238E27FC236}">
                <a16:creationId xmlns:a16="http://schemas.microsoft.com/office/drawing/2014/main" id="{67494188-858B-F1D4-ECE8-68EB652ABD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118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A7ADB-AEF4-B8D5-BF90-C7815A99E991}"/>
              </a:ext>
            </a:extLst>
          </p:cNvPr>
          <p:cNvPicPr>
            <a:picLocks noChangeAspect="1"/>
          </p:cNvPicPr>
          <p:nvPr/>
        </p:nvPicPr>
        <p:blipFill>
          <a:blip r:embed="rId2"/>
          <a:stretch>
            <a:fillRect/>
          </a:stretch>
        </p:blipFill>
        <p:spPr>
          <a:xfrm>
            <a:off x="0" y="1079316"/>
            <a:ext cx="9144000" cy="5283830"/>
          </a:xfrm>
          <a:prstGeom prst="rect">
            <a:avLst/>
          </a:prstGeom>
        </p:spPr>
      </p:pic>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10042" y="100440"/>
            <a:ext cx="8565356" cy="898801"/>
          </a:xfrm>
        </p:spPr>
        <p:txBody>
          <a:bodyPr>
            <a:noAutofit/>
          </a:bodyPr>
          <a:lstStyle/>
          <a:p>
            <a:pPr algn="l"/>
            <a:r>
              <a:rPr lang="en-US" sz="2800" b="1" dirty="0">
                <a:solidFill>
                  <a:schemeClr val="accent1">
                    <a:lumMod val="60000"/>
                    <a:lumOff val="40000"/>
                  </a:schemeClr>
                </a:solidFill>
                <a:latin typeface="Aharoni" panose="02010803020104030203" pitchFamily="2" charset="-79"/>
                <a:cs typeface="Aharoni" panose="02010803020104030203" pitchFamily="2" charset="-79"/>
              </a:rPr>
              <a:t>Reportable Crashes with Cars Striking Pedestrians - City of Easton</a:t>
            </a:r>
          </a:p>
        </p:txBody>
      </p:sp>
      <p:sp>
        <p:nvSpPr>
          <p:cNvPr id="8" name="Subtitle 2">
            <a:extLst>
              <a:ext uri="{FF2B5EF4-FFF2-40B4-BE49-F238E27FC236}">
                <a16:creationId xmlns:a16="http://schemas.microsoft.com/office/drawing/2014/main" id="{91F03E85-818D-2B9B-51A6-0C24A4F8D9A3}"/>
              </a:ext>
            </a:extLst>
          </p:cNvPr>
          <p:cNvSpPr txBox="1">
            <a:spLocks/>
          </p:cNvSpPr>
          <p:nvPr/>
        </p:nvSpPr>
        <p:spPr>
          <a:xfrm>
            <a:off x="537328" y="6419140"/>
            <a:ext cx="8125905" cy="269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1400" b="1" dirty="0">
                <a:solidFill>
                  <a:srgbClr val="FFFF00"/>
                </a:solidFill>
              </a:rPr>
              <a:t>Map data from: crashinfo.penndot.gov/PCIT/queryTool.html#, Retrieved 11-9-2022</a:t>
            </a:r>
          </a:p>
        </p:txBody>
      </p:sp>
      <p:sp>
        <p:nvSpPr>
          <p:cNvPr id="3" name="Subtitle 2">
            <a:extLst>
              <a:ext uri="{FF2B5EF4-FFF2-40B4-BE49-F238E27FC236}">
                <a16:creationId xmlns:a16="http://schemas.microsoft.com/office/drawing/2014/main" id="{5B28595C-6FB4-B23F-05FD-5E142F19FA07}"/>
              </a:ext>
            </a:extLst>
          </p:cNvPr>
          <p:cNvSpPr txBox="1">
            <a:spLocks/>
          </p:cNvSpPr>
          <p:nvPr/>
        </p:nvSpPr>
        <p:spPr>
          <a:xfrm>
            <a:off x="735290" y="5072235"/>
            <a:ext cx="4279769" cy="1035826"/>
          </a:xfrm>
          <a:prstGeom prst="rect">
            <a:avLst/>
          </a:prstGeom>
          <a:solidFill>
            <a:srgbClr val="FFFF00"/>
          </a:solidFill>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3000" b="1" dirty="0">
                <a:solidFill>
                  <a:srgbClr val="FF0000"/>
                </a:solidFill>
              </a:rPr>
              <a:t>City of Easton (2012-2021)</a:t>
            </a:r>
            <a:br>
              <a:rPr lang="en-US" sz="3000" b="1" dirty="0">
                <a:solidFill>
                  <a:srgbClr val="FF0000"/>
                </a:solidFill>
              </a:rPr>
            </a:br>
            <a:r>
              <a:rPr lang="en-US" sz="3000" b="1" dirty="0">
                <a:solidFill>
                  <a:srgbClr val="FF0000"/>
                </a:solidFill>
              </a:rPr>
              <a:t>102 car-pedestrian crashes with </a:t>
            </a:r>
            <a:br>
              <a:rPr lang="en-US" sz="3000" b="1" dirty="0">
                <a:solidFill>
                  <a:srgbClr val="FF0000"/>
                </a:solidFill>
              </a:rPr>
            </a:br>
            <a:r>
              <a:rPr lang="en-US" sz="3000" b="1" dirty="0">
                <a:solidFill>
                  <a:srgbClr val="FF0000"/>
                </a:solidFill>
              </a:rPr>
              <a:t>7 KSI (avg &lt;1 KSI/year) </a:t>
            </a:r>
            <a:br>
              <a:rPr lang="en-US" sz="3000" b="1" dirty="0">
                <a:solidFill>
                  <a:srgbClr val="FF0000"/>
                </a:solidFill>
              </a:rPr>
            </a:br>
            <a:r>
              <a:rPr lang="en-US" sz="3000" b="1" dirty="0">
                <a:solidFill>
                  <a:srgbClr val="FF0000"/>
                </a:solidFill>
              </a:rPr>
              <a:t>2 pedestrians killed by cars</a:t>
            </a:r>
            <a:endParaRPr lang="en-US" sz="2250" dirty="0">
              <a:solidFill>
                <a:srgbClr val="FF0000"/>
              </a:solidFill>
            </a:endParaRPr>
          </a:p>
        </p:txBody>
      </p:sp>
      <p:pic>
        <p:nvPicPr>
          <p:cNvPr id="4" name="Picture 3">
            <a:extLst>
              <a:ext uri="{FF2B5EF4-FFF2-40B4-BE49-F238E27FC236}">
                <a16:creationId xmlns:a16="http://schemas.microsoft.com/office/drawing/2014/main" id="{62851489-08C5-0ECD-3195-7BE4BA7777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93898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850692"/>
          </a:xfrm>
        </p:spPr>
        <p:txBody>
          <a:bodyPr>
            <a:noAutofit/>
          </a:bodyPr>
          <a:lstStyle/>
          <a:p>
            <a:pPr algn="l"/>
            <a:r>
              <a:rPr lang="en-US" sz="4000" b="1" dirty="0">
                <a:solidFill>
                  <a:schemeClr val="accent1">
                    <a:lumMod val="60000"/>
                    <a:lumOff val="40000"/>
                  </a:schemeClr>
                </a:solidFill>
                <a:latin typeface="Aharoni" panose="02010803020104030203" pitchFamily="2" charset="-79"/>
                <a:cs typeface="Aharoni" panose="02010803020104030203" pitchFamily="2" charset="-79"/>
              </a:rPr>
              <a:t>How can CTAC be involved?</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763572" y="1442301"/>
            <a:ext cx="7720552" cy="3401899"/>
          </a:xfrm>
        </p:spPr>
        <p:txBody>
          <a:bodyPr>
            <a:normAutofit lnSpcReduction="10000"/>
          </a:bodyPr>
          <a:lstStyle/>
          <a:p>
            <a:pPr algn="l" fontAlgn="base"/>
            <a:r>
              <a:rPr lang="en-US" sz="3000" b="1" dirty="0">
                <a:solidFill>
                  <a:srgbClr val="FFFF00"/>
                </a:solidFill>
              </a:rPr>
              <a:t>Brainstorming how CTAC can be involved?</a:t>
            </a:r>
          </a:p>
          <a:p>
            <a:pPr marL="457200" indent="-457200" algn="l" fontAlgn="base">
              <a:buFont typeface="Arial" panose="020B0604020202020204" pitchFamily="34" charset="0"/>
              <a:buChar char="•"/>
            </a:pPr>
            <a:r>
              <a:rPr lang="en-US" sz="3000" b="1" dirty="0">
                <a:solidFill>
                  <a:srgbClr val="FFFF00"/>
                </a:solidFill>
              </a:rPr>
              <a:t>Continue Pedestrian Enforcement Program</a:t>
            </a:r>
          </a:p>
          <a:p>
            <a:pPr marL="457200" indent="-457200" algn="l" fontAlgn="base">
              <a:buFont typeface="Arial" panose="020B0604020202020204" pitchFamily="34" charset="0"/>
              <a:buChar char="•"/>
            </a:pPr>
            <a:r>
              <a:rPr lang="en-US" sz="3000" b="1" dirty="0">
                <a:solidFill>
                  <a:srgbClr val="FFFF00"/>
                </a:solidFill>
              </a:rPr>
              <a:t>Conduct enforcement of existing speed limits</a:t>
            </a:r>
          </a:p>
          <a:p>
            <a:pPr marL="457200" indent="-457200" algn="l" fontAlgn="base">
              <a:buFont typeface="Arial" panose="020B0604020202020204" pitchFamily="34" charset="0"/>
              <a:buChar char="•"/>
            </a:pPr>
            <a:r>
              <a:rPr lang="en-US" sz="3000" b="1" dirty="0">
                <a:solidFill>
                  <a:srgbClr val="FFFF00"/>
                </a:solidFill>
              </a:rPr>
              <a:t>Review speed limits on high-crash roadways to see if lower speed limits are warranted</a:t>
            </a:r>
          </a:p>
          <a:p>
            <a:pPr marL="457200" indent="-457200" algn="l" fontAlgn="base">
              <a:buFont typeface="Arial" panose="020B0604020202020204" pitchFamily="34" charset="0"/>
              <a:buChar char="•"/>
            </a:pPr>
            <a:r>
              <a:rPr lang="en-US" sz="3000" b="1" dirty="0">
                <a:solidFill>
                  <a:srgbClr val="FFFF00"/>
                </a:solidFill>
              </a:rPr>
              <a:t>Participate in summer 2023 outreach events</a:t>
            </a:r>
          </a:p>
          <a:p>
            <a:pPr marL="457200" indent="-457200" algn="l" fontAlgn="base">
              <a:buFont typeface="Arial" panose="020B0604020202020204" pitchFamily="34" charset="0"/>
              <a:buChar char="•"/>
            </a:pPr>
            <a:endParaRPr lang="en-US" sz="3000" b="1" dirty="0">
              <a:solidFill>
                <a:srgbClr val="FFFF00"/>
              </a:solidFill>
            </a:endParaRPr>
          </a:p>
        </p:txBody>
      </p:sp>
      <p:pic>
        <p:nvPicPr>
          <p:cNvPr id="4" name="Picture 3">
            <a:extLst>
              <a:ext uri="{FF2B5EF4-FFF2-40B4-BE49-F238E27FC236}">
                <a16:creationId xmlns:a16="http://schemas.microsoft.com/office/drawing/2014/main" id="{97CC54CB-C565-6C32-7A10-EACA17DBE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722066B9-6A5A-AB08-18D3-500358900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pic>
        <p:nvPicPr>
          <p:cNvPr id="6" name="Picture 5">
            <a:extLst>
              <a:ext uri="{FF2B5EF4-FFF2-40B4-BE49-F238E27FC236}">
                <a16:creationId xmlns:a16="http://schemas.microsoft.com/office/drawing/2014/main" id="{221C7BB2-8C80-8F07-7191-D5A4FFF0C7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84770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899651"/>
          </a:xfrm>
        </p:spPr>
        <p:txBody>
          <a:bodyPr>
            <a:noAutofit/>
          </a:bodyPr>
          <a:lstStyle/>
          <a:p>
            <a:pPr algn="l"/>
            <a:r>
              <a:rPr lang="en-US" sz="5400" b="1" dirty="0">
                <a:solidFill>
                  <a:schemeClr val="accent1">
                    <a:lumMod val="60000"/>
                    <a:lumOff val="40000"/>
                  </a:schemeClr>
                </a:solidFill>
                <a:latin typeface="Aharoni" panose="02010803020104030203" pitchFamily="2" charset="-79"/>
                <a:cs typeface="Aharoni" panose="02010803020104030203" pitchFamily="2" charset="-79"/>
              </a:rPr>
              <a:t>CAT’s Mission</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965717" y="1532265"/>
            <a:ext cx="7800254" cy="3414269"/>
          </a:xfrm>
        </p:spPr>
        <p:txBody>
          <a:bodyPr>
            <a:normAutofit/>
          </a:bodyPr>
          <a:lstStyle/>
          <a:p>
            <a:pPr algn="l" fontAlgn="base"/>
            <a:r>
              <a:rPr lang="en-US" sz="3000" b="1" dirty="0">
                <a:solidFill>
                  <a:srgbClr val="FFFF00"/>
                </a:solidFill>
              </a:rPr>
              <a:t>CAT strengthens our Lehigh Valley community and our environment through bicycling, pedestrian accessibility, and public transportation.</a:t>
            </a:r>
          </a:p>
          <a:p>
            <a:pPr algn="l" fontAlgn="base"/>
            <a:r>
              <a:rPr lang="en-US" sz="2250" dirty="0">
                <a:solidFill>
                  <a:schemeClr val="accent2">
                    <a:lumMod val="20000"/>
                    <a:lumOff val="80000"/>
                  </a:schemeClr>
                </a:solidFill>
              </a:rPr>
              <a:t>CAT is a 501(c)(3) non-profit organization for education - dedicated to Lehigh and Northampton Counties.</a:t>
            </a:r>
          </a:p>
          <a:p>
            <a:pPr marL="342900" indent="-342900" algn="l">
              <a:buFont typeface="+mj-lt"/>
              <a:buAutoNum type="arabicPeriod"/>
            </a:pPr>
            <a:endParaRPr lang="en-US" sz="2250" dirty="0">
              <a:solidFill>
                <a:schemeClr val="accent1">
                  <a:lumMod val="60000"/>
                  <a:lumOff val="40000"/>
                </a:schemeClr>
              </a:solidFill>
            </a:endParaRPr>
          </a:p>
        </p:txBody>
      </p:sp>
      <p:grpSp>
        <p:nvGrpSpPr>
          <p:cNvPr id="4" name="Group 3">
            <a:extLst>
              <a:ext uri="{FF2B5EF4-FFF2-40B4-BE49-F238E27FC236}">
                <a16:creationId xmlns:a16="http://schemas.microsoft.com/office/drawing/2014/main" id="{1B107EF0-40D9-4A69-831E-36F603D1474D}"/>
              </a:ext>
            </a:extLst>
          </p:cNvPr>
          <p:cNvGrpSpPr/>
          <p:nvPr/>
        </p:nvGrpSpPr>
        <p:grpSpPr>
          <a:xfrm>
            <a:off x="5394784" y="4268401"/>
            <a:ext cx="3492596" cy="2340910"/>
            <a:chOff x="-31948" y="2110618"/>
            <a:chExt cx="4656795" cy="3121213"/>
          </a:xfrm>
        </p:grpSpPr>
        <p:pic>
          <p:nvPicPr>
            <p:cNvPr id="8" name="Picture 7" descr="A picture containing silhouette&#10;&#10;Description automatically generated">
              <a:extLst>
                <a:ext uri="{FF2B5EF4-FFF2-40B4-BE49-F238E27FC236}">
                  <a16:creationId xmlns:a16="http://schemas.microsoft.com/office/drawing/2014/main" id="{320574F8-FC32-4AD9-ABF8-0378CDBF7BE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69882" y="2110618"/>
              <a:ext cx="1434870" cy="1434871"/>
            </a:xfrm>
            <a:prstGeom prst="rect">
              <a:avLst/>
            </a:prstGeom>
          </p:spPr>
        </p:pic>
        <p:pic>
          <p:nvPicPr>
            <p:cNvPr id="9" name="Picture 8">
              <a:extLst>
                <a:ext uri="{FF2B5EF4-FFF2-40B4-BE49-F238E27FC236}">
                  <a16:creationId xmlns:a16="http://schemas.microsoft.com/office/drawing/2014/main" id="{99C380BA-37BF-4EF8-A5E4-84FD52E5145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85651" y="3363230"/>
              <a:ext cx="878920" cy="1686343"/>
            </a:xfrm>
            <a:prstGeom prst="rect">
              <a:avLst/>
            </a:prstGeom>
          </p:spPr>
        </p:pic>
        <p:pic>
          <p:nvPicPr>
            <p:cNvPr id="10" name="Picture 9" descr="A close up of a sign&#10;&#10;Description automatically generated">
              <a:extLst>
                <a:ext uri="{FF2B5EF4-FFF2-40B4-BE49-F238E27FC236}">
                  <a16:creationId xmlns:a16="http://schemas.microsoft.com/office/drawing/2014/main" id="{42199301-19ED-4742-88BE-ED618C57CC7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107509" y="2431304"/>
              <a:ext cx="1390493" cy="1390493"/>
            </a:xfrm>
            <a:prstGeom prst="rect">
              <a:avLst/>
            </a:prstGeom>
          </p:spPr>
        </p:pic>
        <p:pic>
          <p:nvPicPr>
            <p:cNvPr id="11" name="Picture 10" descr="A close up of a sign&#10;&#10;Description automatically generated">
              <a:extLst>
                <a:ext uri="{FF2B5EF4-FFF2-40B4-BE49-F238E27FC236}">
                  <a16:creationId xmlns:a16="http://schemas.microsoft.com/office/drawing/2014/main" id="{4EE9FC4F-0BE9-4FB6-8E8C-B2E3AE992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666" y="3649406"/>
              <a:ext cx="2464181" cy="1478509"/>
            </a:xfrm>
            <a:prstGeom prst="rect">
              <a:avLst/>
            </a:prstGeom>
          </p:spPr>
        </p:pic>
        <p:pic>
          <p:nvPicPr>
            <p:cNvPr id="18" name="Picture 17">
              <a:extLst>
                <a:ext uri="{FF2B5EF4-FFF2-40B4-BE49-F238E27FC236}">
                  <a16:creationId xmlns:a16="http://schemas.microsoft.com/office/drawing/2014/main" id="{E67CCAFD-A88D-4B94-B110-8D937C93C9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48" y="3545489"/>
              <a:ext cx="1686342" cy="1686342"/>
            </a:xfrm>
            <a:prstGeom prst="rect">
              <a:avLst/>
            </a:prstGeom>
            <a:noFill/>
            <a:ln>
              <a:noFill/>
            </a:ln>
          </p:spPr>
        </p:pic>
      </p:grpSp>
    </p:spTree>
    <p:extLst>
      <p:ext uri="{BB962C8B-B14F-4D97-AF65-F5344CB8AC3E}">
        <p14:creationId xmlns:p14="http://schemas.microsoft.com/office/powerpoint/2010/main" val="178106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1096825" y="361538"/>
            <a:ext cx="6463472" cy="713118"/>
          </a:xfrm>
        </p:spPr>
        <p:txBody>
          <a:bodyPr anchor="ctr">
            <a:noAutofit/>
          </a:bodyPr>
          <a:lstStyle/>
          <a:p>
            <a:r>
              <a:rPr lang="en-US" sz="3200" b="1" dirty="0">
                <a:solidFill>
                  <a:schemeClr val="accent1">
                    <a:lumMod val="60000"/>
                    <a:lumOff val="40000"/>
                  </a:schemeClr>
                </a:solidFill>
                <a:latin typeface="Aharoni" panose="02010803020104030203" pitchFamily="2" charset="-79"/>
                <a:cs typeface="Aharoni" panose="02010803020104030203" pitchFamily="2" charset="-79"/>
              </a:rPr>
              <a:t>Yield to Pedestrians Survey</a:t>
            </a:r>
            <a:br>
              <a:rPr lang="en-US" sz="3200" b="1" dirty="0">
                <a:solidFill>
                  <a:schemeClr val="accent1">
                    <a:lumMod val="60000"/>
                    <a:lumOff val="40000"/>
                  </a:schemeClr>
                </a:solidFill>
                <a:latin typeface="Aharoni" panose="02010803020104030203" pitchFamily="2" charset="-79"/>
                <a:cs typeface="Aharoni" panose="02010803020104030203" pitchFamily="2" charset="-79"/>
              </a:rPr>
            </a:br>
            <a:r>
              <a:rPr lang="en-US" sz="2000" b="1" dirty="0">
                <a:solidFill>
                  <a:schemeClr val="accent1">
                    <a:lumMod val="60000"/>
                    <a:lumOff val="40000"/>
                  </a:schemeClr>
                </a:solidFill>
                <a:latin typeface="Aharoni" panose="02010803020104030203" pitchFamily="2" charset="-79"/>
                <a:cs typeface="Aharoni" panose="02010803020104030203" pitchFamily="2" charset="-79"/>
              </a:rPr>
              <a:t>Preliminary Data as of 11/9/2022</a:t>
            </a:r>
            <a:endParaRPr lang="en-US" sz="195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9A027D4-5B73-CEB9-FEB1-BD3B9E7EC444}"/>
              </a:ext>
            </a:extLst>
          </p:cNvPr>
          <p:cNvSpPr>
            <a:spLocks noGrp="1"/>
          </p:cNvSpPr>
          <p:nvPr>
            <p:ph type="subTitle" idx="1"/>
          </p:nvPr>
        </p:nvSpPr>
        <p:spPr>
          <a:xfrm>
            <a:off x="697584" y="1527763"/>
            <a:ext cx="8165228" cy="713119"/>
          </a:xfrm>
        </p:spPr>
        <p:txBody>
          <a:bodyPr>
            <a:normAutofit fontScale="92500"/>
          </a:bodyPr>
          <a:lstStyle/>
          <a:p>
            <a:pPr algn="l" fontAlgn="base"/>
            <a:r>
              <a:rPr lang="en-US" sz="3000" b="1" dirty="0">
                <a:solidFill>
                  <a:srgbClr val="FFFF00"/>
                </a:solidFill>
              </a:rPr>
              <a:t>181 responses from 61 municipalities as of 2/17/2023</a:t>
            </a:r>
          </a:p>
        </p:txBody>
      </p:sp>
      <p:pic>
        <p:nvPicPr>
          <p:cNvPr id="6" name="Picture 5">
            <a:extLst>
              <a:ext uri="{FF2B5EF4-FFF2-40B4-BE49-F238E27FC236}">
                <a16:creationId xmlns:a16="http://schemas.microsoft.com/office/drawing/2014/main" id="{C2E84B7D-8074-6879-399C-F728B922F5DD}"/>
              </a:ext>
            </a:extLst>
          </p:cNvPr>
          <p:cNvPicPr>
            <a:picLocks noChangeAspect="1"/>
          </p:cNvPicPr>
          <p:nvPr/>
        </p:nvPicPr>
        <p:blipFill>
          <a:blip r:embed="rId2"/>
          <a:stretch>
            <a:fillRect/>
          </a:stretch>
        </p:blipFill>
        <p:spPr>
          <a:xfrm>
            <a:off x="281188" y="2088350"/>
            <a:ext cx="5431455" cy="2639326"/>
          </a:xfrm>
          <a:prstGeom prst="rect">
            <a:avLst/>
          </a:prstGeom>
        </p:spPr>
      </p:pic>
      <p:pic>
        <p:nvPicPr>
          <p:cNvPr id="4098" name="Picture 2" descr="Forms response chart. Question title: 21-Age (optional). Number of responses: 168 responses.">
            <a:extLst>
              <a:ext uri="{FF2B5EF4-FFF2-40B4-BE49-F238E27FC236}">
                <a16:creationId xmlns:a16="http://schemas.microsoft.com/office/drawing/2014/main" id="{0EED39AC-AC04-4EE8-A6C9-07D418EEF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598" y="4323565"/>
            <a:ext cx="5563214" cy="23411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76ABD5-80F5-ADD5-95D2-B1D91C1C32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2421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1096825" y="361538"/>
            <a:ext cx="6463472" cy="713118"/>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Yield to Pedestrians Survey</a:t>
            </a:r>
            <a:br>
              <a:rPr lang="en-US" sz="3200" b="1" dirty="0">
                <a:solidFill>
                  <a:schemeClr val="accent1">
                    <a:lumMod val="60000"/>
                    <a:lumOff val="40000"/>
                  </a:schemeClr>
                </a:solidFill>
                <a:latin typeface="Aharoni" panose="02010803020104030203" pitchFamily="2" charset="-79"/>
                <a:cs typeface="Aharoni" panose="02010803020104030203" pitchFamily="2" charset="-79"/>
              </a:rPr>
            </a:br>
            <a:r>
              <a:rPr lang="en-US" sz="2000" b="1" dirty="0">
                <a:solidFill>
                  <a:schemeClr val="accent1">
                    <a:lumMod val="60000"/>
                    <a:lumOff val="40000"/>
                  </a:schemeClr>
                </a:solidFill>
                <a:latin typeface="Aharoni" panose="02010803020104030203" pitchFamily="2" charset="-79"/>
                <a:cs typeface="Aharoni" panose="02010803020104030203" pitchFamily="2" charset="-79"/>
              </a:rPr>
              <a:t>Preliminary Data as of 11/9/2022</a:t>
            </a:r>
            <a:endParaRPr lang="en-US" sz="195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9A027D4-5B73-CEB9-FEB1-BD3B9E7EC444}"/>
              </a:ext>
            </a:extLst>
          </p:cNvPr>
          <p:cNvSpPr>
            <a:spLocks noGrp="1"/>
          </p:cNvSpPr>
          <p:nvPr>
            <p:ph type="subTitle" idx="1"/>
          </p:nvPr>
        </p:nvSpPr>
        <p:spPr>
          <a:xfrm>
            <a:off x="1018095" y="6215498"/>
            <a:ext cx="7937369" cy="600960"/>
          </a:xfrm>
        </p:spPr>
        <p:txBody>
          <a:bodyPr>
            <a:normAutofit fontScale="77500" lnSpcReduction="20000"/>
          </a:bodyPr>
          <a:lstStyle/>
          <a:p>
            <a:pPr algn="r" fontAlgn="base"/>
            <a:r>
              <a:rPr lang="en-US" sz="3000" b="1" dirty="0">
                <a:solidFill>
                  <a:srgbClr val="FFFF00"/>
                </a:solidFill>
              </a:rPr>
              <a:t>Recreational pedestrians would walk more if it were “safer”…</a:t>
            </a:r>
          </a:p>
        </p:txBody>
      </p:sp>
      <p:pic>
        <p:nvPicPr>
          <p:cNvPr id="1026" name="Picture 2" descr="Forms response chart. Question title: 6a-If you walk/wheelchair for transportation (to get somewhere), would you do so more often if it was safer to cross the street?. Number of responses: 179 responses.">
            <a:extLst>
              <a:ext uri="{FF2B5EF4-FFF2-40B4-BE49-F238E27FC236}">
                <a16:creationId xmlns:a16="http://schemas.microsoft.com/office/drawing/2014/main" id="{F507E6DD-541D-F4CB-FBA3-A980B3912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10" y="1431140"/>
            <a:ext cx="6261030" cy="2839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ms response chart. Question title: 6b-If you walk, run, or wheelchair for recreation or fitness, would you do so more often if it was safer to cross the street?. Number of responses: 179 responses.">
            <a:extLst>
              <a:ext uri="{FF2B5EF4-FFF2-40B4-BE49-F238E27FC236}">
                <a16:creationId xmlns:a16="http://schemas.microsoft.com/office/drawing/2014/main" id="{DC49FB0E-72A2-D36A-496A-A34465F02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358" y="3320291"/>
            <a:ext cx="5788056" cy="26247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845F94-61E3-A8BE-8BFC-245ABAEE07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67435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1096825" y="361538"/>
            <a:ext cx="6463472" cy="713118"/>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Yield to Pedestrians Survey</a:t>
            </a:r>
            <a:br>
              <a:rPr lang="en-US" sz="3200" b="1" dirty="0">
                <a:solidFill>
                  <a:schemeClr val="accent1">
                    <a:lumMod val="60000"/>
                    <a:lumOff val="40000"/>
                  </a:schemeClr>
                </a:solidFill>
                <a:latin typeface="Aharoni" panose="02010803020104030203" pitchFamily="2" charset="-79"/>
                <a:cs typeface="Aharoni" panose="02010803020104030203" pitchFamily="2" charset="-79"/>
              </a:rPr>
            </a:br>
            <a:r>
              <a:rPr lang="en-US" sz="2000" b="1" dirty="0">
                <a:solidFill>
                  <a:schemeClr val="accent1">
                    <a:lumMod val="60000"/>
                    <a:lumOff val="40000"/>
                  </a:schemeClr>
                </a:solidFill>
                <a:latin typeface="Aharoni" panose="02010803020104030203" pitchFamily="2" charset="-79"/>
                <a:cs typeface="Aharoni" panose="02010803020104030203" pitchFamily="2" charset="-79"/>
              </a:rPr>
              <a:t>Preliminary Data as of 11/9/2022</a:t>
            </a:r>
            <a:endParaRPr lang="en-US" sz="195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9A027D4-5B73-CEB9-FEB1-BD3B9E7EC444}"/>
              </a:ext>
            </a:extLst>
          </p:cNvPr>
          <p:cNvSpPr>
            <a:spLocks noGrp="1"/>
          </p:cNvSpPr>
          <p:nvPr>
            <p:ph type="subTitle" idx="1"/>
          </p:nvPr>
        </p:nvSpPr>
        <p:spPr>
          <a:xfrm>
            <a:off x="1096825" y="6195982"/>
            <a:ext cx="7937369" cy="600960"/>
          </a:xfrm>
        </p:spPr>
        <p:txBody>
          <a:bodyPr>
            <a:normAutofit fontScale="77500" lnSpcReduction="20000"/>
          </a:bodyPr>
          <a:lstStyle/>
          <a:p>
            <a:pPr algn="r" fontAlgn="base"/>
            <a:r>
              <a:rPr lang="en-US" sz="3000" b="1" dirty="0">
                <a:solidFill>
                  <a:srgbClr val="FFFF00"/>
                </a:solidFill>
              </a:rPr>
              <a:t>26% of </a:t>
            </a:r>
            <a:r>
              <a:rPr lang="en-US" sz="3000" b="1" dirty="0" err="1">
                <a:solidFill>
                  <a:srgbClr val="FFFF00"/>
                </a:solidFill>
              </a:rPr>
              <a:t>respondees</a:t>
            </a:r>
            <a:r>
              <a:rPr lang="en-US" sz="3000" b="1" dirty="0">
                <a:solidFill>
                  <a:srgbClr val="FFFF00"/>
                </a:solidFill>
              </a:rPr>
              <a:t> walk with a child, 38% walk with a pet…</a:t>
            </a:r>
          </a:p>
        </p:txBody>
      </p:sp>
      <p:pic>
        <p:nvPicPr>
          <p:cNvPr id="2050" name="Picture 2" descr="Forms response chart. Question title: 7-Do you use crosswalks with any of the following? (check all that apply). Number of responses: 179 responses.">
            <a:extLst>
              <a:ext uri="{FF2B5EF4-FFF2-40B4-BE49-F238E27FC236}">
                <a16:creationId xmlns:a16="http://schemas.microsoft.com/office/drawing/2014/main" id="{BFF391D1-533F-567B-EA24-22232C96A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58" y="1558859"/>
            <a:ext cx="8248454" cy="39208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DA1FDE-CC6E-E023-EBBC-83F8808A4B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45503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1096825" y="361538"/>
            <a:ext cx="6463472" cy="713118"/>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Yield to Pedestrians Survey</a:t>
            </a:r>
            <a:br>
              <a:rPr lang="en-US" sz="3200" b="1" dirty="0">
                <a:solidFill>
                  <a:schemeClr val="accent1">
                    <a:lumMod val="60000"/>
                    <a:lumOff val="40000"/>
                  </a:schemeClr>
                </a:solidFill>
                <a:latin typeface="Aharoni" panose="02010803020104030203" pitchFamily="2" charset="-79"/>
                <a:cs typeface="Aharoni" panose="02010803020104030203" pitchFamily="2" charset="-79"/>
              </a:rPr>
            </a:br>
            <a:r>
              <a:rPr lang="en-US" sz="2000" b="1" dirty="0">
                <a:solidFill>
                  <a:schemeClr val="accent1">
                    <a:lumMod val="60000"/>
                    <a:lumOff val="40000"/>
                  </a:schemeClr>
                </a:solidFill>
                <a:latin typeface="Aharoni" panose="02010803020104030203" pitchFamily="2" charset="-79"/>
                <a:cs typeface="Aharoni" panose="02010803020104030203" pitchFamily="2" charset="-79"/>
              </a:rPr>
              <a:t>Preliminary Data as of 11/9/2022</a:t>
            </a:r>
            <a:endParaRPr lang="en-US" sz="200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9A027D4-5B73-CEB9-FEB1-BD3B9E7EC444}"/>
              </a:ext>
            </a:extLst>
          </p:cNvPr>
          <p:cNvSpPr>
            <a:spLocks noGrp="1"/>
          </p:cNvSpPr>
          <p:nvPr>
            <p:ph type="subTitle" idx="1"/>
          </p:nvPr>
        </p:nvSpPr>
        <p:spPr>
          <a:xfrm>
            <a:off x="697583" y="1527764"/>
            <a:ext cx="7937369" cy="4684500"/>
          </a:xfrm>
        </p:spPr>
        <p:txBody>
          <a:bodyPr>
            <a:normAutofit fontScale="92500" lnSpcReduction="10000"/>
          </a:bodyPr>
          <a:lstStyle/>
          <a:p>
            <a:pPr algn="l" fontAlgn="base"/>
            <a:r>
              <a:rPr lang="en-US" sz="3000" b="1" u="sng" dirty="0">
                <a:solidFill>
                  <a:srgbClr val="FFFF00"/>
                </a:solidFill>
              </a:rPr>
              <a:t>What people say are the top 5 problems with crosswalks:</a:t>
            </a:r>
          </a:p>
          <a:p>
            <a:pPr marL="1546225" indent="-1546225" algn="l" fontAlgn="base"/>
            <a:r>
              <a:rPr lang="en-US" sz="3000" b="1" dirty="0">
                <a:solidFill>
                  <a:srgbClr val="FFFF00"/>
                </a:solidFill>
              </a:rPr>
              <a:t>54% say “When I push the button I have to wait too long”</a:t>
            </a:r>
          </a:p>
          <a:p>
            <a:pPr marL="1546225" indent="-1546225" algn="l" fontAlgn="base"/>
            <a:r>
              <a:rPr lang="en-US" sz="3000" b="1" dirty="0">
                <a:solidFill>
                  <a:srgbClr val="FFFF00"/>
                </a:solidFill>
              </a:rPr>
              <a:t>48% say “Cars park too close to crosswalk that impair visibility”</a:t>
            </a:r>
          </a:p>
          <a:p>
            <a:pPr marL="1546225" indent="-1546225" algn="l" fontAlgn="base"/>
            <a:r>
              <a:rPr lang="en-US" sz="3000" b="1" dirty="0">
                <a:solidFill>
                  <a:srgbClr val="FFFF00"/>
                </a:solidFill>
              </a:rPr>
              <a:t>46% say “Unmarked crosswalks that I wish were painted”</a:t>
            </a:r>
          </a:p>
          <a:p>
            <a:pPr marL="1546225" indent="-1546225" algn="l" fontAlgn="base"/>
            <a:r>
              <a:rPr lang="en-US" sz="3000" b="1" dirty="0">
                <a:solidFill>
                  <a:srgbClr val="FFFF00"/>
                </a:solidFill>
              </a:rPr>
              <a:t>44% say “Pushbuttons that don't work at all”</a:t>
            </a:r>
          </a:p>
          <a:p>
            <a:pPr marL="1546225" indent="-1546225" algn="l" fontAlgn="base"/>
            <a:r>
              <a:rPr lang="en-US" sz="3000" b="1" dirty="0">
                <a:solidFill>
                  <a:srgbClr val="FFFF00"/>
                </a:solidFill>
              </a:rPr>
              <a:t>38% say “Other obstructions impair visibility at crosswalk (trees/bushes/structures)”</a:t>
            </a:r>
          </a:p>
        </p:txBody>
      </p:sp>
      <p:pic>
        <p:nvPicPr>
          <p:cNvPr id="4" name="Picture 3">
            <a:extLst>
              <a:ext uri="{FF2B5EF4-FFF2-40B4-BE49-F238E27FC236}">
                <a16:creationId xmlns:a16="http://schemas.microsoft.com/office/drawing/2014/main" id="{A7DAB66C-519D-4868-D89C-13E36E2DE0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173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1096825" y="361538"/>
            <a:ext cx="6463472" cy="713118"/>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Yield to Pedestrians Survey</a:t>
            </a:r>
            <a:br>
              <a:rPr lang="en-US" sz="3200" b="1" dirty="0">
                <a:solidFill>
                  <a:schemeClr val="accent1">
                    <a:lumMod val="60000"/>
                    <a:lumOff val="40000"/>
                  </a:schemeClr>
                </a:solidFill>
                <a:latin typeface="Aharoni" panose="02010803020104030203" pitchFamily="2" charset="-79"/>
                <a:cs typeface="Aharoni" panose="02010803020104030203" pitchFamily="2" charset="-79"/>
              </a:rPr>
            </a:br>
            <a:r>
              <a:rPr lang="en-US" sz="2000" b="1" dirty="0">
                <a:solidFill>
                  <a:schemeClr val="accent1">
                    <a:lumMod val="60000"/>
                    <a:lumOff val="40000"/>
                  </a:schemeClr>
                </a:solidFill>
                <a:latin typeface="Aharoni" panose="02010803020104030203" pitchFamily="2" charset="-79"/>
                <a:cs typeface="Aharoni" panose="02010803020104030203" pitchFamily="2" charset="-79"/>
              </a:rPr>
              <a:t>Preliminary Data as of 11/9/2022</a:t>
            </a:r>
            <a:endParaRPr lang="en-US" sz="195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9A027D4-5B73-CEB9-FEB1-BD3B9E7EC444}"/>
              </a:ext>
            </a:extLst>
          </p:cNvPr>
          <p:cNvSpPr>
            <a:spLocks noGrp="1"/>
          </p:cNvSpPr>
          <p:nvPr>
            <p:ph type="subTitle" idx="1"/>
          </p:nvPr>
        </p:nvSpPr>
        <p:spPr>
          <a:xfrm>
            <a:off x="697583" y="1527764"/>
            <a:ext cx="7937369" cy="4684500"/>
          </a:xfrm>
        </p:spPr>
        <p:txBody>
          <a:bodyPr>
            <a:normAutofit/>
          </a:bodyPr>
          <a:lstStyle/>
          <a:p>
            <a:pPr algn="l" fontAlgn="base"/>
            <a:r>
              <a:rPr lang="en-US" sz="3000" b="1" u="sng" dirty="0">
                <a:solidFill>
                  <a:srgbClr val="FFFF00"/>
                </a:solidFill>
              </a:rPr>
              <a:t>What people say are the top 3 problems with drivers:</a:t>
            </a:r>
          </a:p>
          <a:p>
            <a:pPr marL="1546225" indent="-1546225" algn="l" fontAlgn="base"/>
            <a:r>
              <a:rPr lang="en-US" sz="3000" b="1" dirty="0">
                <a:solidFill>
                  <a:srgbClr val="FFFF00"/>
                </a:solidFill>
              </a:rPr>
              <a:t>86% say “Drivers don't pay attention”</a:t>
            </a:r>
          </a:p>
          <a:p>
            <a:pPr marL="1546225" indent="-1546225" algn="l" fontAlgn="base"/>
            <a:r>
              <a:rPr lang="en-US" sz="3000" b="1" dirty="0">
                <a:solidFill>
                  <a:srgbClr val="FFFF00"/>
                </a:solidFill>
              </a:rPr>
              <a:t>81% say “Drivers going too fast/speeding”</a:t>
            </a:r>
          </a:p>
          <a:p>
            <a:pPr marL="1546225" indent="-1546225" algn="l" fontAlgn="base"/>
            <a:r>
              <a:rPr lang="en-US" sz="3000" b="1" dirty="0">
                <a:solidFill>
                  <a:srgbClr val="FFFF00"/>
                </a:solidFill>
              </a:rPr>
              <a:t>80% say “Drivers don't yield when I'm in the crosswalk”</a:t>
            </a:r>
          </a:p>
        </p:txBody>
      </p:sp>
      <p:pic>
        <p:nvPicPr>
          <p:cNvPr id="4" name="Picture 3">
            <a:extLst>
              <a:ext uri="{FF2B5EF4-FFF2-40B4-BE49-F238E27FC236}">
                <a16:creationId xmlns:a16="http://schemas.microsoft.com/office/drawing/2014/main" id="{FE6DDC8A-6448-878C-1C69-6D8AF465B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44D0AB23-5B1A-F0E0-F4EC-7482383493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pic>
        <p:nvPicPr>
          <p:cNvPr id="6" name="Picture 5">
            <a:extLst>
              <a:ext uri="{FF2B5EF4-FFF2-40B4-BE49-F238E27FC236}">
                <a16:creationId xmlns:a16="http://schemas.microsoft.com/office/drawing/2014/main" id="{DA80F9AF-5997-6D02-F277-1557C2ECE9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16195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1096825" y="361538"/>
            <a:ext cx="6463472" cy="713118"/>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Yield to Pedestrians Survey</a:t>
            </a:r>
            <a:br>
              <a:rPr lang="en-US" sz="3200" b="1" dirty="0">
                <a:solidFill>
                  <a:schemeClr val="accent1">
                    <a:lumMod val="60000"/>
                    <a:lumOff val="40000"/>
                  </a:schemeClr>
                </a:solidFill>
                <a:latin typeface="Aharoni" panose="02010803020104030203" pitchFamily="2" charset="-79"/>
                <a:cs typeface="Aharoni" panose="02010803020104030203" pitchFamily="2" charset="-79"/>
              </a:rPr>
            </a:br>
            <a:r>
              <a:rPr lang="en-US" sz="2000" b="1" dirty="0">
                <a:solidFill>
                  <a:schemeClr val="accent1">
                    <a:lumMod val="60000"/>
                    <a:lumOff val="40000"/>
                  </a:schemeClr>
                </a:solidFill>
                <a:latin typeface="Aharoni" panose="02010803020104030203" pitchFamily="2" charset="-79"/>
                <a:cs typeface="Aharoni" panose="02010803020104030203" pitchFamily="2" charset="-79"/>
              </a:rPr>
              <a:t>Preliminary Data as of 11/9/2022</a:t>
            </a:r>
            <a:endParaRPr lang="en-US" sz="195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9A027D4-5B73-CEB9-FEB1-BD3B9E7EC444}"/>
              </a:ext>
            </a:extLst>
          </p:cNvPr>
          <p:cNvSpPr>
            <a:spLocks noGrp="1"/>
          </p:cNvSpPr>
          <p:nvPr>
            <p:ph type="subTitle" idx="1"/>
          </p:nvPr>
        </p:nvSpPr>
        <p:spPr>
          <a:xfrm>
            <a:off x="1096825" y="6118618"/>
            <a:ext cx="7937369" cy="600960"/>
          </a:xfrm>
        </p:spPr>
        <p:txBody>
          <a:bodyPr>
            <a:normAutofit fontScale="85000" lnSpcReduction="10000"/>
          </a:bodyPr>
          <a:lstStyle/>
          <a:p>
            <a:pPr algn="r" fontAlgn="base"/>
            <a:r>
              <a:rPr lang="en-US" sz="3000" b="1" dirty="0">
                <a:solidFill>
                  <a:srgbClr val="FFFF00"/>
                </a:solidFill>
              </a:rPr>
              <a:t>Only 80% </a:t>
            </a:r>
            <a:r>
              <a:rPr lang="en-US" sz="3000" b="1" dirty="0" err="1">
                <a:solidFill>
                  <a:srgbClr val="FFFF00"/>
                </a:solidFill>
              </a:rPr>
              <a:t>respondees</a:t>
            </a:r>
            <a:r>
              <a:rPr lang="en-US" sz="3000" b="1" dirty="0">
                <a:solidFill>
                  <a:srgbClr val="FFFF00"/>
                </a:solidFill>
              </a:rPr>
              <a:t> are aware of PA pedestrian laws…</a:t>
            </a:r>
          </a:p>
        </p:txBody>
      </p:sp>
      <p:pic>
        <p:nvPicPr>
          <p:cNvPr id="5122" name="Picture 2" descr="Forms response chart. Question title: 19-Do you know that a pedestrian, by law, always has the right of way in unsignalized crosswalks whether painted or not?. Number of responses: 179 responses.">
            <a:extLst>
              <a:ext uri="{FF2B5EF4-FFF2-40B4-BE49-F238E27FC236}">
                <a16:creationId xmlns:a16="http://schemas.microsoft.com/office/drawing/2014/main" id="{9EC49409-BAF4-33AA-952C-EAF990845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88" y="1779741"/>
            <a:ext cx="8210746" cy="37233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3147BA-397C-2369-E91A-A2EA5986F7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25162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8" descr="Cool Car image | Vintage racing, Car cartoon, Vintage race car">
            <a:extLst>
              <a:ext uri="{FF2B5EF4-FFF2-40B4-BE49-F238E27FC236}">
                <a16:creationId xmlns:a16="http://schemas.microsoft.com/office/drawing/2014/main" id="{4C83655E-32D0-6CEF-B358-D43F97DDA5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4164786" y="200318"/>
            <a:ext cx="4186397" cy="1640674"/>
          </a:xfrm>
          <a:prstGeom prst="rect">
            <a:avLst/>
          </a:prstGeom>
          <a:extLst>
            <a:ext uri="{909E8E84-426E-40DD-AFC4-6F175D3DCCD1}">
              <a14:hiddenFill xmlns:a14="http://schemas.microsoft.com/office/drawing/2010/main">
                <a:solidFill>
                  <a:srgbClr val="FFFFFF"/>
                </a:solidFill>
              </a14:hiddenFill>
            </a:ext>
          </a:extLst>
        </p:spPr>
      </p:pic>
      <p:pic>
        <p:nvPicPr>
          <p:cNvPr id="5" name="Picture 8" descr="Cool Car image | Vintage racing, Car cartoon, Vintage race car">
            <a:extLst>
              <a:ext uri="{FF2B5EF4-FFF2-40B4-BE49-F238E27FC236}">
                <a16:creationId xmlns:a16="http://schemas.microsoft.com/office/drawing/2014/main" id="{F8122A63-FF15-B373-C9A8-EE8CCC4FDB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4786" y="1840992"/>
            <a:ext cx="4186397" cy="1640675"/>
          </a:xfrm>
          <a:prstGeom prst="rect">
            <a:avLst/>
          </a:prstGeom>
          <a:extLst>
            <a:ext uri="{909E8E84-426E-40DD-AFC4-6F175D3DCCD1}">
              <a14:hiddenFill xmlns:a14="http://schemas.microsoft.com/office/drawing/2010/main">
                <a:solidFill>
                  <a:srgbClr val="FFFFFF"/>
                </a:solidFill>
              </a14:hiddenFill>
            </a:ext>
          </a:extLst>
        </p:spPr>
      </p:pic>
      <p:pic>
        <p:nvPicPr>
          <p:cNvPr id="4" name="Picture 4" descr="Kids can't safely cross road before 14">
            <a:extLst>
              <a:ext uri="{FF2B5EF4-FFF2-40B4-BE49-F238E27FC236}">
                <a16:creationId xmlns:a16="http://schemas.microsoft.com/office/drawing/2014/main" id="{5EBBFFCA-D083-90A8-5412-8CFDDF8DF1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97275" y="3691129"/>
            <a:ext cx="5546725" cy="3166871"/>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6F129-2EB3-1A79-D0D2-7FB4590FA8DE}"/>
              </a:ext>
            </a:extLst>
          </p:cNvPr>
          <p:cNvSpPr>
            <a:spLocks noGrp="1"/>
          </p:cNvSpPr>
          <p:nvPr>
            <p:ph type="title"/>
          </p:nvPr>
        </p:nvSpPr>
        <p:spPr>
          <a:xfrm>
            <a:off x="284926" y="779982"/>
            <a:ext cx="3490719" cy="3492915"/>
          </a:xfrm>
        </p:spPr>
        <p:txBody>
          <a:bodyPr vert="horz" lIns="91440" tIns="45720" rIns="91440" bIns="45720" rtlCol="0">
            <a:normAutofit/>
          </a:bodyPr>
          <a:lstStyle/>
          <a:p>
            <a:r>
              <a:rPr lang="en-US" b="1" dirty="0">
                <a:solidFill>
                  <a:srgbClr val="FFFFFF"/>
                </a:solidFill>
                <a:latin typeface="Segoe Print" panose="02000800000000000000" pitchFamily="2" charset="0"/>
              </a:rPr>
              <a:t>CAT’s </a:t>
            </a:r>
            <a:br>
              <a:rPr lang="en-US" b="1" dirty="0">
                <a:solidFill>
                  <a:srgbClr val="FFFFFF"/>
                </a:solidFill>
                <a:latin typeface="Segoe Print" panose="02000800000000000000" pitchFamily="2" charset="0"/>
              </a:rPr>
            </a:br>
            <a:r>
              <a:rPr lang="en-US" b="1" dirty="0">
                <a:solidFill>
                  <a:srgbClr val="FFFFFF"/>
                </a:solidFill>
                <a:latin typeface="Segoe Print" panose="02000800000000000000" pitchFamily="2" charset="0"/>
              </a:rPr>
              <a:t>Yield to Pedestrians Initiative</a:t>
            </a:r>
            <a:br>
              <a:rPr lang="en-US" b="1" dirty="0">
                <a:solidFill>
                  <a:srgbClr val="FFFFFF"/>
                </a:solidFill>
                <a:latin typeface="Segoe Print" panose="02000800000000000000" pitchFamily="2" charset="0"/>
              </a:rPr>
            </a:br>
            <a:endParaRPr lang="en-US" b="1" dirty="0">
              <a:solidFill>
                <a:srgbClr val="FFFFFF"/>
              </a:solidFill>
              <a:latin typeface="Segoe Print" panose="02000800000000000000" pitchFamily="2" charset="0"/>
            </a:endParaRPr>
          </a:p>
        </p:txBody>
      </p:sp>
    </p:spTree>
    <p:extLst>
      <p:ext uri="{BB962C8B-B14F-4D97-AF65-F5344CB8AC3E}">
        <p14:creationId xmlns:p14="http://schemas.microsoft.com/office/powerpoint/2010/main" val="89561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27E2-38CD-41AF-F059-A359F569F66F}"/>
              </a:ext>
            </a:extLst>
          </p:cNvPr>
          <p:cNvSpPr>
            <a:spLocks noGrp="1"/>
          </p:cNvSpPr>
          <p:nvPr>
            <p:ph type="title"/>
          </p:nvPr>
        </p:nvSpPr>
        <p:spPr>
          <a:xfrm>
            <a:off x="5773674" y="484218"/>
            <a:ext cx="2809494" cy="1325563"/>
          </a:xfrm>
        </p:spPr>
        <p:txBody>
          <a:bodyPr>
            <a:normAutofit fontScale="90000"/>
          </a:bodyPr>
          <a:lstStyle/>
          <a:p>
            <a:pPr algn="ctr"/>
            <a:r>
              <a:rPr lang="en-US" dirty="0">
                <a:solidFill>
                  <a:schemeClr val="bg1"/>
                </a:solidFill>
                <a:latin typeface="Segoe Print" panose="02000800000000000000" pitchFamily="2" charset="0"/>
              </a:rPr>
              <a:t>Eureka California</a:t>
            </a:r>
          </a:p>
        </p:txBody>
      </p:sp>
      <p:pic>
        <p:nvPicPr>
          <p:cNvPr id="8194" name="Picture 2">
            <a:extLst>
              <a:ext uri="{FF2B5EF4-FFF2-40B4-BE49-F238E27FC236}">
                <a16:creationId xmlns:a16="http://schemas.microsoft.com/office/drawing/2014/main" id="{0DB8D8BF-8983-5E91-3A7A-2C08F99B0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5" y="114617"/>
            <a:ext cx="4439361" cy="20647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E6982D3-9652-0F9F-5B59-DB7A28796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4" y="4793234"/>
            <a:ext cx="4439361" cy="206476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8CEFDD05-FEC4-FF3C-1057-6DA254660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2" y="2365771"/>
            <a:ext cx="4572000" cy="2126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792C9D-D58C-8567-8569-F1E0840B8BDE}"/>
              </a:ext>
            </a:extLst>
          </p:cNvPr>
          <p:cNvSpPr txBox="1"/>
          <p:nvPr/>
        </p:nvSpPr>
        <p:spPr>
          <a:xfrm>
            <a:off x="488414" y="3029272"/>
            <a:ext cx="3657600" cy="646331"/>
          </a:xfrm>
          <a:prstGeom prst="rect">
            <a:avLst/>
          </a:prstGeom>
          <a:noFill/>
        </p:spPr>
        <p:txBody>
          <a:bodyPr wrap="square">
            <a:spAutoFit/>
          </a:bodyPr>
          <a:lstStyle/>
          <a:p>
            <a:pPr algn="ctr"/>
            <a:r>
              <a:rPr lang="en-US" dirty="0">
                <a:solidFill>
                  <a:schemeClr val="bg1"/>
                </a:solidFill>
                <a:latin typeface="Segoe Print" panose="02000800000000000000" pitchFamily="2" charset="0"/>
              </a:rPr>
              <a:t>$100,000 CA Grant</a:t>
            </a:r>
          </a:p>
          <a:p>
            <a:pPr algn="ctr"/>
            <a:r>
              <a:rPr lang="en-US" dirty="0">
                <a:solidFill>
                  <a:schemeClr val="bg1"/>
                </a:solidFill>
                <a:latin typeface="Segoe Print" panose="02000800000000000000" pitchFamily="2" charset="0"/>
              </a:rPr>
              <a:t>Hired Alta Planning + Design</a:t>
            </a:r>
            <a:endParaRPr lang="en-US" dirty="0"/>
          </a:p>
        </p:txBody>
      </p:sp>
    </p:spTree>
    <p:extLst>
      <p:ext uri="{BB962C8B-B14F-4D97-AF65-F5344CB8AC3E}">
        <p14:creationId xmlns:p14="http://schemas.microsoft.com/office/powerpoint/2010/main" val="1740288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61029-59B2-9A5B-FD11-6E4229C011AE}"/>
              </a:ext>
            </a:extLst>
          </p:cNvPr>
          <p:cNvSpPr>
            <a:spLocks noGrp="1"/>
          </p:cNvSpPr>
          <p:nvPr>
            <p:ph idx="1"/>
          </p:nvPr>
        </p:nvSpPr>
        <p:spPr>
          <a:xfrm>
            <a:off x="470153" y="2672861"/>
            <a:ext cx="7886700" cy="2173351"/>
          </a:xfrm>
        </p:spPr>
        <p:txBody>
          <a:bodyPr>
            <a:normAutofit fontScale="85000" lnSpcReduction="10000"/>
          </a:bodyPr>
          <a:lstStyle/>
          <a:p>
            <a:pPr marL="0" indent="0">
              <a:buNone/>
            </a:pPr>
            <a:r>
              <a:rPr lang="en-US" dirty="0">
                <a:solidFill>
                  <a:schemeClr val="bg1"/>
                </a:solidFill>
                <a:effectLst/>
                <a:latin typeface="Arial" panose="020B0604020202020204" pitchFamily="34" charset="0"/>
              </a:rPr>
              <a:t>“I now drive slower through town, and keep a look out for</a:t>
            </a:r>
            <a:br>
              <a:rPr lang="en-US" dirty="0">
                <a:solidFill>
                  <a:schemeClr val="bg1"/>
                </a:solidFill>
              </a:rPr>
            </a:br>
            <a:r>
              <a:rPr lang="en-US" dirty="0">
                <a:solidFill>
                  <a:schemeClr val="bg1"/>
                </a:solidFill>
                <a:effectLst/>
                <a:latin typeface="Arial" panose="020B0604020202020204" pitchFamily="34" charset="0"/>
              </a:rPr>
              <a:t>people who cross in the middle of the road, not at the</a:t>
            </a:r>
            <a:br>
              <a:rPr lang="en-US" dirty="0">
                <a:solidFill>
                  <a:schemeClr val="bg1"/>
                </a:solidFill>
              </a:rPr>
            </a:br>
            <a:r>
              <a:rPr lang="en-US" dirty="0">
                <a:solidFill>
                  <a:schemeClr val="bg1"/>
                </a:solidFill>
                <a:effectLst/>
                <a:latin typeface="Arial" panose="020B0604020202020204" pitchFamily="34" charset="0"/>
              </a:rPr>
              <a:t>intersection. You can never be too safe and aware of your responsibilities behind the wheel. My favorite part of this whole campaign was making people more aware that just seconds of not paying attention can be deadly”</a:t>
            </a:r>
            <a:endParaRPr lang="en-US" dirty="0">
              <a:solidFill>
                <a:schemeClr val="bg1"/>
              </a:solidFill>
            </a:endParaRPr>
          </a:p>
        </p:txBody>
      </p:sp>
      <p:sp>
        <p:nvSpPr>
          <p:cNvPr id="4" name="TextBox 3">
            <a:extLst>
              <a:ext uri="{FF2B5EF4-FFF2-40B4-BE49-F238E27FC236}">
                <a16:creationId xmlns:a16="http://schemas.microsoft.com/office/drawing/2014/main" id="{899B5D5B-7286-E1C3-58C7-9BEF0B24A3CB}"/>
              </a:ext>
            </a:extLst>
          </p:cNvPr>
          <p:cNvSpPr txBox="1"/>
          <p:nvPr/>
        </p:nvSpPr>
        <p:spPr>
          <a:xfrm>
            <a:off x="470153" y="492369"/>
            <a:ext cx="8128723" cy="1446550"/>
          </a:xfrm>
          <a:prstGeom prst="rect">
            <a:avLst/>
          </a:prstGeom>
          <a:noFill/>
        </p:spPr>
        <p:txBody>
          <a:bodyPr wrap="square" rtlCol="0">
            <a:spAutoFit/>
          </a:bodyPr>
          <a:lstStyle/>
          <a:p>
            <a:r>
              <a:rPr lang="en-US" sz="4400" dirty="0">
                <a:solidFill>
                  <a:srgbClr val="FFFF00"/>
                </a:solidFill>
                <a:latin typeface="Segoe Print" panose="02000800000000000000" pitchFamily="2" charset="0"/>
              </a:rPr>
              <a:t>Comments from Pedestrian Program in Eureka, CA</a:t>
            </a:r>
          </a:p>
        </p:txBody>
      </p:sp>
    </p:spTree>
    <p:extLst>
      <p:ext uri="{BB962C8B-B14F-4D97-AF65-F5344CB8AC3E}">
        <p14:creationId xmlns:p14="http://schemas.microsoft.com/office/powerpoint/2010/main" val="4266340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0686E-08F9-99BE-B524-53190913ACF2}"/>
              </a:ext>
            </a:extLst>
          </p:cNvPr>
          <p:cNvSpPr>
            <a:spLocks noGrp="1"/>
          </p:cNvSpPr>
          <p:nvPr>
            <p:ph idx="1"/>
          </p:nvPr>
        </p:nvSpPr>
        <p:spPr>
          <a:xfrm>
            <a:off x="376015" y="1792656"/>
            <a:ext cx="8261255" cy="4719238"/>
          </a:xfrm>
        </p:spPr>
        <p:txBody>
          <a:bodyPr>
            <a:noAutofit/>
          </a:bodyPr>
          <a:lstStyle/>
          <a:p>
            <a:pPr marL="0" indent="0">
              <a:buNone/>
            </a:pPr>
            <a:r>
              <a:rPr lang="en-US" sz="1200" dirty="0">
                <a:solidFill>
                  <a:schemeClr val="bg1"/>
                </a:solidFill>
                <a:effectLst/>
                <a:latin typeface="Arial" panose="020B0604020202020204" pitchFamily="34" charset="0"/>
              </a:rPr>
              <a:t>When asked about the impact of the campaign, the survey respondents who expressed an opinion stated the following:</a:t>
            </a:r>
            <a:br>
              <a:rPr lang="en-US" sz="1200" dirty="0">
                <a:solidFill>
                  <a:schemeClr val="bg1"/>
                </a:solidFill>
              </a:rPr>
            </a:br>
            <a:endParaRPr lang="en-US" sz="1200" dirty="0">
              <a:solidFill>
                <a:schemeClr val="bg1"/>
              </a:solidFill>
            </a:endParaRPr>
          </a:p>
          <a:p>
            <a:pPr marL="0" indent="0">
              <a:buNone/>
            </a:pPr>
            <a:r>
              <a:rPr lang="en-US" sz="1200" dirty="0">
                <a:solidFill>
                  <a:schemeClr val="bg1"/>
                </a:solidFill>
                <a:effectLst/>
                <a:latin typeface="Arial" panose="020B0604020202020204" pitchFamily="34" charset="0"/>
              </a:rPr>
              <a:t>81% think the campaign was somewhat or very successful at meeting its goal of enhancing public safety for</a:t>
            </a:r>
            <a:br>
              <a:rPr lang="en-US" sz="1200" dirty="0">
                <a:solidFill>
                  <a:schemeClr val="bg1"/>
                </a:solidFill>
              </a:rPr>
            </a:br>
            <a:r>
              <a:rPr lang="en-US" sz="1200" dirty="0">
                <a:solidFill>
                  <a:schemeClr val="bg1"/>
                </a:solidFill>
                <a:effectLst/>
                <a:latin typeface="Arial" panose="020B0604020202020204" pitchFamily="34" charset="0"/>
              </a:rPr>
              <a:t>all modes of transportation.</a:t>
            </a:r>
            <a:br>
              <a:rPr lang="en-US" sz="1200" dirty="0">
                <a:solidFill>
                  <a:schemeClr val="bg1"/>
                </a:solidFill>
              </a:rPr>
            </a:br>
            <a:endParaRPr lang="en-US" sz="1200" dirty="0">
              <a:solidFill>
                <a:schemeClr val="bg1"/>
              </a:solidFill>
            </a:endParaRPr>
          </a:p>
          <a:p>
            <a:pPr marL="0" indent="0">
              <a:buNone/>
            </a:pPr>
            <a:r>
              <a:rPr lang="en-US" sz="1200" dirty="0">
                <a:solidFill>
                  <a:schemeClr val="bg1"/>
                </a:solidFill>
                <a:effectLst/>
                <a:latin typeface="Arial" panose="020B0604020202020204" pitchFamily="34" charset="0"/>
              </a:rPr>
              <a:t>89% think there is value in continuing a campaign like Heads Up.</a:t>
            </a:r>
            <a:br>
              <a:rPr lang="en-US" sz="1200" dirty="0">
                <a:solidFill>
                  <a:schemeClr val="bg1"/>
                </a:solidFill>
              </a:rPr>
            </a:br>
            <a:endParaRPr lang="en-US" sz="1200" dirty="0">
              <a:solidFill>
                <a:schemeClr val="bg1"/>
              </a:solidFill>
            </a:endParaRPr>
          </a:p>
          <a:p>
            <a:pPr marL="0" indent="0">
              <a:buNone/>
            </a:pPr>
            <a:r>
              <a:rPr lang="en-US" sz="1200" dirty="0">
                <a:solidFill>
                  <a:schemeClr val="bg1"/>
                </a:solidFill>
                <a:effectLst/>
                <a:latin typeface="Arial" panose="020B0604020202020204" pitchFamily="34" charset="0"/>
              </a:rPr>
              <a:t>65% agree that drivers, in general, are more aware of pedestrians now compared to before the campaign.</a:t>
            </a:r>
            <a:br>
              <a:rPr lang="en-US" sz="1200" dirty="0">
                <a:solidFill>
                  <a:schemeClr val="bg1"/>
                </a:solidFill>
              </a:rPr>
            </a:br>
            <a:endParaRPr lang="en-US" sz="1200" dirty="0">
              <a:solidFill>
                <a:schemeClr val="bg1"/>
              </a:solidFill>
            </a:endParaRPr>
          </a:p>
          <a:p>
            <a:pPr marL="0" indent="0">
              <a:buNone/>
            </a:pPr>
            <a:r>
              <a:rPr lang="en-US" sz="1200" dirty="0">
                <a:solidFill>
                  <a:schemeClr val="bg1"/>
                </a:solidFill>
                <a:effectLst/>
                <a:latin typeface="Arial" panose="020B0604020202020204" pitchFamily="34" charset="0"/>
              </a:rPr>
              <a:t>65% think they themselves are more aware of pedestrians when driving.</a:t>
            </a:r>
            <a:br>
              <a:rPr lang="en-US" sz="1200" dirty="0">
                <a:solidFill>
                  <a:schemeClr val="bg1"/>
                </a:solidFill>
              </a:rPr>
            </a:br>
            <a:endParaRPr lang="en-US" sz="1200" dirty="0">
              <a:solidFill>
                <a:schemeClr val="bg1"/>
              </a:solidFill>
            </a:endParaRPr>
          </a:p>
          <a:p>
            <a:pPr marL="0" indent="0">
              <a:buNone/>
            </a:pPr>
            <a:r>
              <a:rPr lang="en-US" sz="1200" dirty="0">
                <a:solidFill>
                  <a:schemeClr val="bg1"/>
                </a:solidFill>
                <a:effectLst/>
                <a:latin typeface="Arial" panose="020B0604020202020204" pitchFamily="34" charset="0"/>
              </a:rPr>
              <a:t>47% say they have changed their habits while driving (such as not texting or using a cell phone, yielding to</a:t>
            </a:r>
            <a:br>
              <a:rPr lang="en-US" sz="1200" dirty="0">
                <a:solidFill>
                  <a:schemeClr val="bg1"/>
                </a:solidFill>
              </a:rPr>
            </a:br>
            <a:r>
              <a:rPr lang="en-US" sz="1200" dirty="0">
                <a:solidFill>
                  <a:schemeClr val="bg1"/>
                </a:solidFill>
                <a:effectLst/>
                <a:latin typeface="Arial" panose="020B0604020202020204" pitchFamily="34" charset="0"/>
              </a:rPr>
              <a:t>pedestrians, etc.) following the campaign.</a:t>
            </a:r>
          </a:p>
          <a:p>
            <a:pPr marL="0" indent="0">
              <a:buNone/>
            </a:pPr>
            <a:br>
              <a:rPr lang="en-US" sz="1200" dirty="0">
                <a:solidFill>
                  <a:schemeClr val="bg1"/>
                </a:solidFill>
              </a:rPr>
            </a:br>
            <a:r>
              <a:rPr lang="en-US" sz="1200" dirty="0">
                <a:solidFill>
                  <a:schemeClr val="bg1"/>
                </a:solidFill>
                <a:effectLst/>
                <a:latin typeface="Arial" panose="020B0604020202020204" pitchFamily="34" charset="0"/>
              </a:rPr>
              <a:t>63% agree that pedestrians are more aware of drivers now compared to before the campaign.</a:t>
            </a:r>
            <a:br>
              <a:rPr lang="en-US" sz="1200" dirty="0">
                <a:solidFill>
                  <a:schemeClr val="bg1"/>
                </a:solidFill>
              </a:rPr>
            </a:br>
            <a:endParaRPr lang="en-US" sz="1200" dirty="0">
              <a:solidFill>
                <a:schemeClr val="bg1"/>
              </a:solidFill>
            </a:endParaRPr>
          </a:p>
          <a:p>
            <a:pPr marL="0" indent="0">
              <a:buNone/>
            </a:pPr>
            <a:r>
              <a:rPr lang="en-US" sz="1200" dirty="0">
                <a:solidFill>
                  <a:schemeClr val="bg1"/>
                </a:solidFill>
                <a:effectLst/>
                <a:latin typeface="Arial" panose="020B0604020202020204" pitchFamily="34" charset="0"/>
              </a:rPr>
              <a:t>36% think they are more aware of drivers when walking.</a:t>
            </a:r>
            <a:br>
              <a:rPr lang="en-US" sz="1200" dirty="0">
                <a:solidFill>
                  <a:schemeClr val="bg1"/>
                </a:solidFill>
              </a:rPr>
            </a:br>
            <a:endParaRPr lang="en-US" sz="1200" dirty="0">
              <a:solidFill>
                <a:schemeClr val="bg1"/>
              </a:solidFill>
            </a:endParaRPr>
          </a:p>
          <a:p>
            <a:pPr marL="0" indent="0">
              <a:buNone/>
            </a:pPr>
            <a:r>
              <a:rPr lang="en-US" sz="1200" dirty="0">
                <a:solidFill>
                  <a:schemeClr val="bg1"/>
                </a:solidFill>
                <a:effectLst/>
                <a:latin typeface="Arial" panose="020B0604020202020204" pitchFamily="34" charset="0"/>
              </a:rPr>
              <a:t>37% say they have changed their habits when walking (such as not texting or looking at their phones, looking for</a:t>
            </a:r>
            <a:br>
              <a:rPr lang="en-US" sz="1200" dirty="0">
                <a:solidFill>
                  <a:schemeClr val="bg1"/>
                </a:solidFill>
              </a:rPr>
            </a:br>
            <a:r>
              <a:rPr lang="en-US" sz="1200" dirty="0">
                <a:solidFill>
                  <a:schemeClr val="bg1"/>
                </a:solidFill>
                <a:effectLst/>
                <a:latin typeface="Arial" panose="020B0604020202020204" pitchFamily="34" charset="0"/>
              </a:rPr>
              <a:t>cars before crossing, etc.)</a:t>
            </a:r>
            <a:endParaRPr lang="en-US" sz="1200" dirty="0">
              <a:solidFill>
                <a:schemeClr val="bg1"/>
              </a:solidFill>
            </a:endParaRPr>
          </a:p>
        </p:txBody>
      </p:sp>
      <p:sp>
        <p:nvSpPr>
          <p:cNvPr id="2" name="TextBox 1">
            <a:extLst>
              <a:ext uri="{FF2B5EF4-FFF2-40B4-BE49-F238E27FC236}">
                <a16:creationId xmlns:a16="http://schemas.microsoft.com/office/drawing/2014/main" id="{31957171-63FF-D77C-FBCD-946777729A2C}"/>
              </a:ext>
            </a:extLst>
          </p:cNvPr>
          <p:cNvSpPr txBox="1"/>
          <p:nvPr/>
        </p:nvSpPr>
        <p:spPr>
          <a:xfrm>
            <a:off x="376015" y="346106"/>
            <a:ext cx="8128723" cy="1446550"/>
          </a:xfrm>
          <a:prstGeom prst="rect">
            <a:avLst/>
          </a:prstGeom>
          <a:noFill/>
        </p:spPr>
        <p:txBody>
          <a:bodyPr wrap="square" rtlCol="0">
            <a:spAutoFit/>
          </a:bodyPr>
          <a:lstStyle/>
          <a:p>
            <a:r>
              <a:rPr lang="en-US" sz="4400" dirty="0">
                <a:solidFill>
                  <a:srgbClr val="FFFF00"/>
                </a:solidFill>
                <a:latin typeface="Segoe Print" panose="02000800000000000000" pitchFamily="2" charset="0"/>
              </a:rPr>
              <a:t>Results from Pedestrian Program in Eureka, CA</a:t>
            </a:r>
          </a:p>
        </p:txBody>
      </p:sp>
    </p:spTree>
    <p:extLst>
      <p:ext uri="{BB962C8B-B14F-4D97-AF65-F5344CB8AC3E}">
        <p14:creationId xmlns:p14="http://schemas.microsoft.com/office/powerpoint/2010/main" val="2098869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85AE-80F4-4777-D95F-F01753DC0621}"/>
              </a:ext>
            </a:extLst>
          </p:cNvPr>
          <p:cNvPicPr>
            <a:picLocks noChangeAspect="1"/>
          </p:cNvPicPr>
          <p:nvPr/>
        </p:nvPicPr>
        <p:blipFill rotWithShape="1">
          <a:blip r:embed="rId2"/>
          <a:srcRect l="5407"/>
          <a:stretch/>
        </p:blipFill>
        <p:spPr>
          <a:xfrm>
            <a:off x="3649747" y="1735153"/>
            <a:ext cx="5270347" cy="4257970"/>
          </a:xfrm>
          <a:prstGeom prst="rect">
            <a:avLst/>
          </a:prstGeom>
        </p:spPr>
      </p:pic>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899651"/>
          </a:xfrm>
        </p:spPr>
        <p:txBody>
          <a:bodyPr>
            <a:noAutofit/>
          </a:bodyPr>
          <a:lstStyle/>
          <a:p>
            <a:r>
              <a:rPr lang="en-US" sz="4400" b="1" dirty="0">
                <a:solidFill>
                  <a:schemeClr val="accent1">
                    <a:lumMod val="60000"/>
                    <a:lumOff val="40000"/>
                  </a:schemeClr>
                </a:solidFill>
                <a:latin typeface="Aharoni" panose="02010803020104030203" pitchFamily="2" charset="-79"/>
                <a:cs typeface="Aharoni" panose="02010803020104030203" pitchFamily="2" charset="-79"/>
              </a:rPr>
              <a:t>Who does CAT serve?</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169682" y="1735153"/>
            <a:ext cx="3497346" cy="4577861"/>
          </a:xfrm>
        </p:spPr>
        <p:txBody>
          <a:bodyPr>
            <a:normAutofit fontScale="85000" lnSpcReduction="20000"/>
          </a:bodyPr>
          <a:lstStyle/>
          <a:p>
            <a:pPr algn="l" fontAlgn="base"/>
            <a:r>
              <a:rPr lang="en-US" sz="3000" b="1" dirty="0">
                <a:solidFill>
                  <a:srgbClr val="FFFF00"/>
                </a:solidFill>
              </a:rPr>
              <a:t>Lehigh &amp; Northampton Counties</a:t>
            </a:r>
          </a:p>
          <a:p>
            <a:pPr algn="l" fontAlgn="base"/>
            <a:r>
              <a:rPr lang="en-US" sz="3000" b="1" dirty="0">
                <a:solidFill>
                  <a:srgbClr val="FFFF00"/>
                </a:solidFill>
              </a:rPr>
              <a:t>~680,000 residents</a:t>
            </a:r>
          </a:p>
          <a:p>
            <a:pPr algn="l" fontAlgn="base"/>
            <a:r>
              <a:rPr lang="en-US" sz="3000" b="1" dirty="0">
                <a:solidFill>
                  <a:srgbClr val="FFFF00"/>
                </a:solidFill>
              </a:rPr>
              <a:t>62 municipalities</a:t>
            </a:r>
          </a:p>
          <a:p>
            <a:pPr algn="l" fontAlgn="base"/>
            <a:r>
              <a:rPr lang="en-US" sz="3000" b="1" dirty="0">
                <a:solidFill>
                  <a:srgbClr val="FFFF00"/>
                </a:solidFill>
              </a:rPr>
              <a:t>Blend of urban, suburban, rural, warehouses &amp; everything else. </a:t>
            </a:r>
          </a:p>
          <a:p>
            <a:pPr algn="l" fontAlgn="base"/>
            <a:r>
              <a:rPr lang="en-US" sz="3000" b="1" dirty="0">
                <a:solidFill>
                  <a:srgbClr val="FFFF00"/>
                </a:solidFill>
              </a:rPr>
              <a:t>3 cities: Allentown, Bethlehem, Easton (“ABE”)</a:t>
            </a:r>
          </a:p>
          <a:p>
            <a:pPr algn="l" fontAlgn="base"/>
            <a:r>
              <a:rPr lang="en-US" sz="3000" b="1" dirty="0">
                <a:solidFill>
                  <a:srgbClr val="FFFF00"/>
                </a:solidFill>
              </a:rPr>
              <a:t>LVPC is 3</a:t>
            </a:r>
            <a:r>
              <a:rPr lang="en-US" sz="3000" b="1" baseline="30000" dirty="0">
                <a:solidFill>
                  <a:srgbClr val="FFFF00"/>
                </a:solidFill>
              </a:rPr>
              <a:t>rd</a:t>
            </a:r>
            <a:r>
              <a:rPr lang="en-US" sz="3000" b="1" dirty="0">
                <a:solidFill>
                  <a:srgbClr val="FFFF00"/>
                </a:solidFill>
              </a:rPr>
              <a:t> largest MPO in PA by population</a:t>
            </a:r>
          </a:p>
        </p:txBody>
      </p:sp>
      <p:sp>
        <p:nvSpPr>
          <p:cNvPr id="13" name="Subtitle 2">
            <a:extLst>
              <a:ext uri="{FF2B5EF4-FFF2-40B4-BE49-F238E27FC236}">
                <a16:creationId xmlns:a16="http://schemas.microsoft.com/office/drawing/2014/main" id="{2E138628-7A07-F053-8936-EC14C31EF2F0}"/>
              </a:ext>
            </a:extLst>
          </p:cNvPr>
          <p:cNvSpPr txBox="1">
            <a:spLocks/>
          </p:cNvSpPr>
          <p:nvPr/>
        </p:nvSpPr>
        <p:spPr>
          <a:xfrm>
            <a:off x="4300711" y="6023120"/>
            <a:ext cx="4465260" cy="6014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1400" b="1" dirty="0">
                <a:solidFill>
                  <a:srgbClr val="FFFF00"/>
                </a:solidFill>
              </a:rPr>
              <a:t>Map courtesy of Lehigh Valley Planning Commission</a:t>
            </a:r>
            <a:endParaRPr lang="en-US" sz="1400" dirty="0">
              <a:solidFill>
                <a:schemeClr val="accent1">
                  <a:lumMod val="60000"/>
                  <a:lumOff val="40000"/>
                </a:schemeClr>
              </a:solidFill>
            </a:endParaRPr>
          </a:p>
        </p:txBody>
      </p:sp>
      <p:pic>
        <p:nvPicPr>
          <p:cNvPr id="4" name="Picture 3">
            <a:extLst>
              <a:ext uri="{FF2B5EF4-FFF2-40B4-BE49-F238E27FC236}">
                <a16:creationId xmlns:a16="http://schemas.microsoft.com/office/drawing/2014/main" id="{BEA19D07-B376-9E2F-B8B7-3ED0347055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06835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A7E1FE-5813-2F47-9166-9AF8409A8C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8402" y="3074661"/>
            <a:ext cx="1377637" cy="1033228"/>
          </a:xfrm>
          <a:prstGeom prst="rect">
            <a:avLst/>
          </a:prstGeom>
          <a:solidFill>
            <a:schemeClr val="tx1"/>
          </a:solidFill>
        </p:spPr>
      </p:pic>
      <p:sp>
        <p:nvSpPr>
          <p:cNvPr id="2" name="Title 1">
            <a:extLst>
              <a:ext uri="{FF2B5EF4-FFF2-40B4-BE49-F238E27FC236}">
                <a16:creationId xmlns:a16="http://schemas.microsoft.com/office/drawing/2014/main" id="{4FF27327-BD86-82E2-787B-51E18B3ACD85}"/>
              </a:ext>
            </a:extLst>
          </p:cNvPr>
          <p:cNvSpPr>
            <a:spLocks noGrp="1"/>
          </p:cNvSpPr>
          <p:nvPr>
            <p:ph type="ctrTitle"/>
          </p:nvPr>
        </p:nvSpPr>
        <p:spPr>
          <a:xfrm>
            <a:off x="452927" y="1728964"/>
            <a:ext cx="8257440" cy="1862311"/>
          </a:xfrm>
        </p:spPr>
        <p:txBody>
          <a:bodyPr anchor="b">
            <a:noAutofit/>
          </a:bodyPr>
          <a:lstStyle/>
          <a:p>
            <a:pPr algn="l"/>
            <a:r>
              <a:rPr lang="en-US" sz="4800" b="1" dirty="0">
                <a:solidFill>
                  <a:schemeClr val="bg1"/>
                </a:solidFill>
                <a:latin typeface="Segoe Print" panose="02000800000000000000" pitchFamily="2" charset="0"/>
              </a:rPr>
              <a:t>Slow Down, Look Around</a:t>
            </a:r>
            <a:br>
              <a:rPr lang="en-US" sz="4800" b="1" dirty="0">
                <a:solidFill>
                  <a:schemeClr val="bg1"/>
                </a:solidFill>
                <a:latin typeface="Segoe Print" panose="02000800000000000000" pitchFamily="2" charset="0"/>
              </a:rPr>
            </a:br>
            <a:r>
              <a:rPr lang="en-US" sz="2800" i="1" dirty="0">
                <a:solidFill>
                  <a:schemeClr val="bg1"/>
                </a:solidFill>
                <a:latin typeface="Segoe Print" panose="02000800000000000000" pitchFamily="2" charset="0"/>
              </a:rPr>
              <a:t>Yield to Pedestrians, It’s the Law</a:t>
            </a:r>
            <a:br>
              <a:rPr lang="en-US" sz="4800" i="1" dirty="0">
                <a:solidFill>
                  <a:schemeClr val="bg1"/>
                </a:solidFill>
                <a:latin typeface="Segoe Print" panose="02000800000000000000" pitchFamily="2" charset="0"/>
              </a:rPr>
            </a:br>
            <a:endParaRPr lang="en-US" sz="4800" b="1" dirty="0">
              <a:solidFill>
                <a:schemeClr val="bg1"/>
              </a:solidFill>
              <a:latin typeface="Segoe Print" panose="02000800000000000000" pitchFamily="2" charset="0"/>
            </a:endParaRPr>
          </a:p>
        </p:txBody>
      </p:sp>
      <p:sp>
        <p:nvSpPr>
          <p:cNvPr id="8" name="TextBox 7">
            <a:extLst>
              <a:ext uri="{FF2B5EF4-FFF2-40B4-BE49-F238E27FC236}">
                <a16:creationId xmlns:a16="http://schemas.microsoft.com/office/drawing/2014/main" id="{5CADDE78-2A02-33A5-72E2-BAB1AE905B1D}"/>
              </a:ext>
            </a:extLst>
          </p:cNvPr>
          <p:cNvSpPr txBox="1"/>
          <p:nvPr/>
        </p:nvSpPr>
        <p:spPr>
          <a:xfrm>
            <a:off x="200615" y="290498"/>
            <a:ext cx="6290728" cy="580814"/>
          </a:xfrm>
          <a:prstGeom prst="rect">
            <a:avLst/>
          </a:prstGeom>
        </p:spPr>
        <p:txBody>
          <a:bodyPr vert="horz" lIns="91440" tIns="45720" rIns="91440" bIns="45720" rtlCol="0" anchor="ctr">
            <a:normAutofit/>
          </a:bodyPr>
          <a:lstStyle>
            <a:lvl1pPr defTabSz="914400">
              <a:lnSpc>
                <a:spcPct val="90000"/>
              </a:lnSpc>
              <a:spcBef>
                <a:spcPct val="0"/>
              </a:spcBef>
              <a:buNone/>
              <a:defRPr sz="5400" u="sng">
                <a:solidFill>
                  <a:srgbClr val="FFFF00"/>
                </a:solidFill>
                <a:latin typeface="Segoe Print" panose="02000800000000000000" pitchFamily="2" charset="0"/>
                <a:ea typeface="+mj-ea"/>
                <a:cs typeface="+mj-cs"/>
              </a:defRPr>
            </a:lvl1pPr>
          </a:lstStyle>
          <a:p>
            <a:r>
              <a:rPr lang="en-US" sz="3200" dirty="0"/>
              <a:t>CAT’s Initiative</a:t>
            </a:r>
          </a:p>
        </p:txBody>
      </p:sp>
      <p:pic>
        <p:nvPicPr>
          <p:cNvPr id="4" name="Picture 3">
            <a:extLst>
              <a:ext uri="{FF2B5EF4-FFF2-40B4-BE49-F238E27FC236}">
                <a16:creationId xmlns:a16="http://schemas.microsoft.com/office/drawing/2014/main" id="{E5C790C8-1B69-FC02-3099-16839AD15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1B471B4C-5B49-BACF-40AA-D7BB086172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sp>
        <p:nvSpPr>
          <p:cNvPr id="6" name="TextBox 5">
            <a:extLst>
              <a:ext uri="{FF2B5EF4-FFF2-40B4-BE49-F238E27FC236}">
                <a16:creationId xmlns:a16="http://schemas.microsoft.com/office/drawing/2014/main" id="{4B719BEE-CE98-F5B5-9A0B-89CF717817C4}"/>
              </a:ext>
            </a:extLst>
          </p:cNvPr>
          <p:cNvSpPr txBox="1"/>
          <p:nvPr/>
        </p:nvSpPr>
        <p:spPr>
          <a:xfrm>
            <a:off x="4643415" y="5339443"/>
            <a:ext cx="4138366" cy="830997"/>
          </a:xfrm>
          <a:prstGeom prst="rect">
            <a:avLst/>
          </a:prstGeom>
          <a:noFill/>
        </p:spPr>
        <p:txBody>
          <a:bodyPr wrap="square">
            <a:spAutoFit/>
          </a:bodyPr>
          <a:lstStyle/>
          <a:p>
            <a:pPr algn="r"/>
            <a:r>
              <a:rPr lang="en-US" sz="2400" b="1" dirty="0">
                <a:solidFill>
                  <a:schemeClr val="bg1"/>
                </a:solidFill>
                <a:latin typeface="Segoe Print" panose="02000800000000000000" pitchFamily="2" charset="0"/>
              </a:rPr>
              <a:t>“I Yield to Pedestrians”</a:t>
            </a:r>
          </a:p>
          <a:p>
            <a:pPr algn="r"/>
            <a:r>
              <a:rPr lang="en-US" sz="2400" b="1" dirty="0">
                <a:solidFill>
                  <a:schemeClr val="bg1"/>
                </a:solidFill>
                <a:latin typeface="Segoe Print" panose="02000800000000000000" pitchFamily="2" charset="0"/>
              </a:rPr>
              <a:t>“Seen and Be Seen</a:t>
            </a:r>
            <a:endParaRPr lang="en-US" sz="2400" dirty="0"/>
          </a:p>
        </p:txBody>
      </p:sp>
    </p:spTree>
    <p:extLst>
      <p:ext uri="{BB962C8B-B14F-4D97-AF65-F5344CB8AC3E}">
        <p14:creationId xmlns:p14="http://schemas.microsoft.com/office/powerpoint/2010/main" val="1526580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A83D-484E-3B3F-340A-1F93C6C533BC}"/>
              </a:ext>
            </a:extLst>
          </p:cNvPr>
          <p:cNvSpPr>
            <a:spLocks noGrp="1"/>
          </p:cNvSpPr>
          <p:nvPr>
            <p:ph type="title"/>
          </p:nvPr>
        </p:nvSpPr>
        <p:spPr>
          <a:xfrm>
            <a:off x="352782" y="516890"/>
            <a:ext cx="7886700" cy="762634"/>
          </a:xfrm>
        </p:spPr>
        <p:txBody>
          <a:bodyPr>
            <a:normAutofit/>
          </a:bodyPr>
          <a:lstStyle/>
          <a:p>
            <a:pPr algn="ctr"/>
            <a:r>
              <a:rPr lang="en-US" dirty="0">
                <a:solidFill>
                  <a:schemeClr val="bg1"/>
                </a:solidFill>
                <a:latin typeface="Segoe Print" panose="02000800000000000000" pitchFamily="2" charset="0"/>
              </a:rPr>
              <a:t>Positive Messages</a:t>
            </a:r>
          </a:p>
        </p:txBody>
      </p:sp>
      <p:pic>
        <p:nvPicPr>
          <p:cNvPr id="7" name="Picture 6">
            <a:extLst>
              <a:ext uri="{FF2B5EF4-FFF2-40B4-BE49-F238E27FC236}">
                <a16:creationId xmlns:a16="http://schemas.microsoft.com/office/drawing/2014/main" id="{2B1FBC2F-31F5-071D-B161-8CC7A121959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0856" t="43239" r="40948" b="43145"/>
          <a:stretch/>
        </p:blipFill>
        <p:spPr bwMode="auto">
          <a:xfrm>
            <a:off x="607512" y="1520632"/>
            <a:ext cx="3766378" cy="3647052"/>
          </a:xfrm>
          <a:prstGeom prst="rect">
            <a:avLst/>
          </a:prstGeom>
          <a:ln>
            <a:noFill/>
          </a:ln>
          <a:effectLst>
            <a:softEdge rad="31750"/>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C5EAAAF-D1FA-092D-DCFE-9CD826B71B7E}"/>
              </a:ext>
            </a:extLst>
          </p:cNvPr>
          <p:cNvPicPr>
            <a:picLocks noChangeAspect="1"/>
          </p:cNvPicPr>
          <p:nvPr/>
        </p:nvPicPr>
        <p:blipFill>
          <a:blip r:embed="rId3"/>
          <a:stretch>
            <a:fillRect/>
          </a:stretch>
        </p:blipFill>
        <p:spPr>
          <a:xfrm>
            <a:off x="4572000" y="1534408"/>
            <a:ext cx="3590925" cy="3619500"/>
          </a:xfrm>
          <a:prstGeom prst="rect">
            <a:avLst/>
          </a:prstGeom>
        </p:spPr>
      </p:pic>
      <p:sp>
        <p:nvSpPr>
          <p:cNvPr id="3" name="Title 1">
            <a:extLst>
              <a:ext uri="{FF2B5EF4-FFF2-40B4-BE49-F238E27FC236}">
                <a16:creationId xmlns:a16="http://schemas.microsoft.com/office/drawing/2014/main" id="{07701EA4-95B5-119F-361C-A5F060A9C18E}"/>
              </a:ext>
            </a:extLst>
          </p:cNvPr>
          <p:cNvSpPr txBox="1">
            <a:spLocks/>
          </p:cNvSpPr>
          <p:nvPr/>
        </p:nvSpPr>
        <p:spPr>
          <a:xfrm>
            <a:off x="628650" y="5608503"/>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Segoe Print" panose="02000800000000000000" pitchFamily="2" charset="0"/>
              </a:rPr>
              <a:t>…</a:t>
            </a:r>
          </a:p>
        </p:txBody>
      </p:sp>
    </p:spTree>
    <p:extLst>
      <p:ext uri="{BB962C8B-B14F-4D97-AF65-F5344CB8AC3E}">
        <p14:creationId xmlns:p14="http://schemas.microsoft.com/office/powerpoint/2010/main" val="347365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A83D-484E-3B3F-340A-1F93C6C533BC}"/>
              </a:ext>
            </a:extLst>
          </p:cNvPr>
          <p:cNvSpPr>
            <a:spLocks noGrp="1"/>
          </p:cNvSpPr>
          <p:nvPr>
            <p:ph type="title"/>
          </p:nvPr>
        </p:nvSpPr>
        <p:spPr>
          <a:xfrm>
            <a:off x="352782" y="516890"/>
            <a:ext cx="7886700" cy="762634"/>
          </a:xfrm>
        </p:spPr>
        <p:txBody>
          <a:bodyPr>
            <a:normAutofit/>
          </a:bodyPr>
          <a:lstStyle/>
          <a:p>
            <a:pPr algn="ctr"/>
            <a:r>
              <a:rPr lang="en-US" dirty="0">
                <a:solidFill>
                  <a:schemeClr val="bg1"/>
                </a:solidFill>
                <a:latin typeface="Segoe Print" panose="02000800000000000000" pitchFamily="2" charset="0"/>
              </a:rPr>
              <a:t>Positive Messages</a:t>
            </a:r>
          </a:p>
        </p:txBody>
      </p:sp>
      <p:graphicFrame>
        <p:nvGraphicFramePr>
          <p:cNvPr id="6" name="Object 5">
            <a:extLst>
              <a:ext uri="{FF2B5EF4-FFF2-40B4-BE49-F238E27FC236}">
                <a16:creationId xmlns:a16="http://schemas.microsoft.com/office/drawing/2014/main" id="{DE7C9C53-19CD-3841-2E86-D7660893D712}"/>
              </a:ext>
            </a:extLst>
          </p:cNvPr>
          <p:cNvGraphicFramePr>
            <a:graphicFrameLocks noChangeAspect="1"/>
          </p:cNvGraphicFramePr>
          <p:nvPr>
            <p:extLst>
              <p:ext uri="{D42A27DB-BD31-4B8C-83A1-F6EECF244321}">
                <p14:modId xmlns:p14="http://schemas.microsoft.com/office/powerpoint/2010/main" val="280584165"/>
              </p:ext>
            </p:extLst>
          </p:nvPr>
        </p:nvGraphicFramePr>
        <p:xfrm>
          <a:off x="2485730" y="1634549"/>
          <a:ext cx="4030515" cy="4030515"/>
        </p:xfrm>
        <a:graphic>
          <a:graphicData uri="http://schemas.openxmlformats.org/presentationml/2006/ole">
            <mc:AlternateContent xmlns:mc="http://schemas.openxmlformats.org/markup-compatibility/2006">
              <mc:Choice xmlns:v="urn:schemas-microsoft-com:vml" Requires="v">
                <p:oleObj name="Acrobat Document" r:id="rId2" imgW="2194560" imgH="2194276" progId="Acrobat.Document.DC">
                  <p:embed/>
                </p:oleObj>
              </mc:Choice>
              <mc:Fallback>
                <p:oleObj name="Acrobat Document" r:id="rId2" imgW="2194560" imgH="2194276" progId="Acrobat.Document.DC">
                  <p:embed/>
                  <p:pic>
                    <p:nvPicPr>
                      <p:cNvPr id="0" name=""/>
                      <p:cNvPicPr/>
                      <p:nvPr/>
                    </p:nvPicPr>
                    <p:blipFill>
                      <a:blip r:embed="rId3"/>
                      <a:stretch>
                        <a:fillRect/>
                      </a:stretch>
                    </p:blipFill>
                    <p:spPr>
                      <a:xfrm>
                        <a:off x="2485730" y="1634549"/>
                        <a:ext cx="4030515" cy="4030515"/>
                      </a:xfrm>
                      <a:prstGeom prst="rect">
                        <a:avLst/>
                      </a:prstGeom>
                    </p:spPr>
                  </p:pic>
                </p:oleObj>
              </mc:Fallback>
            </mc:AlternateContent>
          </a:graphicData>
        </a:graphic>
      </p:graphicFrame>
    </p:spTree>
    <p:extLst>
      <p:ext uri="{BB962C8B-B14F-4D97-AF65-F5344CB8AC3E}">
        <p14:creationId xmlns:p14="http://schemas.microsoft.com/office/powerpoint/2010/main" val="14950234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4989-831C-D376-4B64-90D17F583896}"/>
              </a:ext>
            </a:extLst>
          </p:cNvPr>
          <p:cNvSpPr>
            <a:spLocks noGrp="1"/>
          </p:cNvSpPr>
          <p:nvPr>
            <p:ph type="title"/>
          </p:nvPr>
        </p:nvSpPr>
        <p:spPr>
          <a:xfrm>
            <a:off x="628650" y="365126"/>
            <a:ext cx="8326814" cy="1325563"/>
          </a:xfrm>
        </p:spPr>
        <p:txBody>
          <a:bodyPr>
            <a:normAutofit/>
          </a:bodyPr>
          <a:lstStyle/>
          <a:p>
            <a:r>
              <a:rPr lang="en-US" sz="4000" dirty="0">
                <a:solidFill>
                  <a:srgbClr val="FFFF00"/>
                </a:solidFill>
                <a:latin typeface="Segoe Print" panose="02000600000000000000" pitchFamily="2" charset="0"/>
              </a:rPr>
              <a:t>CAT Street Banner Concept</a:t>
            </a:r>
          </a:p>
        </p:txBody>
      </p:sp>
      <p:pic>
        <p:nvPicPr>
          <p:cNvPr id="4" name="Content Placeholder 3" descr="A picture containing linedrawing&#10;&#10;Description automatically generated">
            <a:extLst>
              <a:ext uri="{FF2B5EF4-FFF2-40B4-BE49-F238E27FC236}">
                <a16:creationId xmlns:a16="http://schemas.microsoft.com/office/drawing/2014/main" id="{107CC4D0-A846-EFFE-099B-F2BAC241F4FC}"/>
              </a:ext>
            </a:extLst>
          </p:cNvPr>
          <p:cNvPicPr>
            <a:picLocks noGrp="1" noChangeAspect="1"/>
          </p:cNvPicPr>
          <p:nvPr>
            <p:ph idx="1"/>
          </p:nvPr>
        </p:nvPicPr>
        <p:blipFill>
          <a:blip r:embed="rId2"/>
          <a:stretch>
            <a:fillRect/>
          </a:stretch>
        </p:blipFill>
        <p:spPr>
          <a:xfrm>
            <a:off x="628650" y="1718358"/>
            <a:ext cx="7886700" cy="3948273"/>
          </a:xfrm>
          <a:prstGeom prst="rect">
            <a:avLst/>
          </a:prstGeom>
        </p:spPr>
      </p:pic>
    </p:spTree>
    <p:extLst>
      <p:ext uri="{BB962C8B-B14F-4D97-AF65-F5344CB8AC3E}">
        <p14:creationId xmlns:p14="http://schemas.microsoft.com/office/powerpoint/2010/main" val="512402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4989-831C-D376-4B64-90D17F583896}"/>
              </a:ext>
            </a:extLst>
          </p:cNvPr>
          <p:cNvSpPr>
            <a:spLocks noGrp="1"/>
          </p:cNvSpPr>
          <p:nvPr>
            <p:ph type="title"/>
          </p:nvPr>
        </p:nvSpPr>
        <p:spPr>
          <a:xfrm>
            <a:off x="628650" y="365126"/>
            <a:ext cx="8326814" cy="1325563"/>
          </a:xfrm>
        </p:spPr>
        <p:txBody>
          <a:bodyPr>
            <a:normAutofit/>
          </a:bodyPr>
          <a:lstStyle/>
          <a:p>
            <a:r>
              <a:rPr lang="en-US" sz="4000" dirty="0">
                <a:solidFill>
                  <a:srgbClr val="FFFF00"/>
                </a:solidFill>
                <a:latin typeface="Segoe Print" panose="02000600000000000000" pitchFamily="2" charset="0"/>
              </a:rPr>
              <a:t>CAT Street Banners</a:t>
            </a:r>
          </a:p>
        </p:txBody>
      </p:sp>
      <p:pic>
        <p:nvPicPr>
          <p:cNvPr id="7" name="Picture 6">
            <a:extLst>
              <a:ext uri="{FF2B5EF4-FFF2-40B4-BE49-F238E27FC236}">
                <a16:creationId xmlns:a16="http://schemas.microsoft.com/office/drawing/2014/main" id="{7466CC9C-FC94-1D8F-F74C-A05496810525}"/>
              </a:ext>
            </a:extLst>
          </p:cNvPr>
          <p:cNvPicPr>
            <a:picLocks noChangeAspect="1"/>
          </p:cNvPicPr>
          <p:nvPr/>
        </p:nvPicPr>
        <p:blipFill rotWithShape="1">
          <a:blip r:embed="rId2">
            <a:extLst>
              <a:ext uri="{28A0092B-C50C-407E-A947-70E740481C1C}">
                <a14:useLocalDpi xmlns:a14="http://schemas.microsoft.com/office/drawing/2010/main" val="0"/>
              </a:ext>
            </a:extLst>
          </a:blip>
          <a:srcRect l="3299" t="17164" r="3608" b="20986"/>
          <a:stretch/>
        </p:blipFill>
        <p:spPr>
          <a:xfrm>
            <a:off x="301658" y="2903537"/>
            <a:ext cx="8512404" cy="989734"/>
          </a:xfrm>
          <a:prstGeom prst="rect">
            <a:avLst/>
          </a:prstGeom>
        </p:spPr>
      </p:pic>
    </p:spTree>
    <p:extLst>
      <p:ext uri="{BB962C8B-B14F-4D97-AF65-F5344CB8AC3E}">
        <p14:creationId xmlns:p14="http://schemas.microsoft.com/office/powerpoint/2010/main" val="14857520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F508-2D4E-EE19-7F52-B5F526EADB2D}"/>
              </a:ext>
            </a:extLst>
          </p:cNvPr>
          <p:cNvSpPr>
            <a:spLocks noGrp="1"/>
          </p:cNvSpPr>
          <p:nvPr>
            <p:ph type="title"/>
          </p:nvPr>
        </p:nvSpPr>
        <p:spPr>
          <a:xfrm>
            <a:off x="179110" y="50849"/>
            <a:ext cx="2149311" cy="6547914"/>
          </a:xfrm>
        </p:spPr>
        <p:txBody>
          <a:bodyPr>
            <a:noAutofit/>
          </a:bodyPr>
          <a:lstStyle/>
          <a:p>
            <a:r>
              <a:rPr lang="en-US" sz="2800" b="1" dirty="0">
                <a:solidFill>
                  <a:srgbClr val="0B36FF"/>
                </a:solidFill>
                <a:latin typeface="Segoe Print" panose="02000800000000000000" pitchFamily="2" charset="0"/>
              </a:rPr>
              <a:t>Opening Day Event!</a:t>
            </a:r>
            <a:br>
              <a:rPr lang="en-US" sz="2000" dirty="0">
                <a:solidFill>
                  <a:srgbClr val="FFFFFF"/>
                </a:solidFill>
                <a:latin typeface="Segoe Print" panose="02000800000000000000" pitchFamily="2" charset="0"/>
              </a:rPr>
            </a:br>
            <a:br>
              <a:rPr lang="en-US" sz="2000" dirty="0">
                <a:solidFill>
                  <a:srgbClr val="FFFFFF"/>
                </a:solidFill>
                <a:latin typeface="Segoe Print" panose="02000800000000000000" pitchFamily="2" charset="0"/>
              </a:rPr>
            </a:br>
            <a:r>
              <a:rPr lang="en-US" sz="2000" dirty="0">
                <a:solidFill>
                  <a:srgbClr val="FFFFFF"/>
                </a:solidFill>
                <a:latin typeface="Segoe Print" panose="02000800000000000000" pitchFamily="2" charset="0"/>
              </a:rPr>
              <a:t>June 10, 2023</a:t>
            </a:r>
            <a:br>
              <a:rPr lang="en-US" sz="2000" dirty="0">
                <a:solidFill>
                  <a:srgbClr val="FFFFFF"/>
                </a:solidFill>
                <a:latin typeface="Segoe Print" panose="02000800000000000000" pitchFamily="2" charset="0"/>
              </a:rPr>
            </a:br>
            <a:br>
              <a:rPr lang="en-US" sz="2000" dirty="0">
                <a:solidFill>
                  <a:srgbClr val="FFFFFF"/>
                </a:solidFill>
                <a:latin typeface="Segoe Print" panose="02000800000000000000" pitchFamily="2" charset="0"/>
              </a:rPr>
            </a:br>
            <a:r>
              <a:rPr lang="en-US" sz="2000" dirty="0">
                <a:solidFill>
                  <a:srgbClr val="FFFFFF"/>
                </a:solidFill>
                <a:latin typeface="Segoe Print" panose="02000800000000000000" pitchFamily="2" charset="0"/>
              </a:rPr>
              <a:t>Rose Garden Park Bethlehem, PA</a:t>
            </a:r>
            <a:br>
              <a:rPr lang="en-US" sz="2000" dirty="0">
                <a:solidFill>
                  <a:srgbClr val="FFFFFF"/>
                </a:solidFill>
                <a:latin typeface="Segoe Print" panose="02000800000000000000" pitchFamily="2" charset="0"/>
              </a:rPr>
            </a:br>
            <a:br>
              <a:rPr lang="en-US" sz="2000" dirty="0">
                <a:solidFill>
                  <a:srgbClr val="FFFFFF"/>
                </a:solidFill>
                <a:latin typeface="Segoe Print" panose="02000800000000000000" pitchFamily="2" charset="0"/>
              </a:rPr>
            </a:br>
            <a:br>
              <a:rPr lang="en-US" sz="2000" dirty="0">
                <a:solidFill>
                  <a:srgbClr val="FFFFFF"/>
                </a:solidFill>
                <a:latin typeface="Segoe Print" panose="02000800000000000000" pitchFamily="2" charset="0"/>
              </a:rPr>
            </a:br>
            <a:r>
              <a:rPr lang="en-US" sz="2000" dirty="0">
                <a:solidFill>
                  <a:srgbClr val="FFFFFF"/>
                </a:solidFill>
                <a:effectLst/>
                <a:latin typeface="Segoe Print" panose="02000800000000000000" pitchFamily="2" charset="0"/>
              </a:rPr>
              <a:t>A celebration of walking, wheeling, the original and most fundamental form of transportation</a:t>
            </a:r>
            <a:br>
              <a:rPr lang="en-US" sz="2000" dirty="0">
                <a:solidFill>
                  <a:srgbClr val="FFFFFF"/>
                </a:solidFill>
                <a:effectLst/>
                <a:latin typeface="Times" pitchFamily="2" charset="0"/>
              </a:rPr>
            </a:br>
            <a:endParaRPr lang="en-US" sz="2000" dirty="0">
              <a:solidFill>
                <a:srgbClr val="FFFFFF"/>
              </a:solidFill>
            </a:endParaRPr>
          </a:p>
        </p:txBody>
      </p:sp>
      <p:graphicFrame>
        <p:nvGraphicFramePr>
          <p:cNvPr id="5" name="Content Placeholder 2">
            <a:extLst>
              <a:ext uri="{FF2B5EF4-FFF2-40B4-BE49-F238E27FC236}">
                <a16:creationId xmlns:a16="http://schemas.microsoft.com/office/drawing/2014/main" id="{CFEA6B1A-5FBF-06DE-A36D-ADCA40EB9F2E}"/>
              </a:ext>
            </a:extLst>
          </p:cNvPr>
          <p:cNvGraphicFramePr>
            <a:graphicFrameLocks noGrp="1"/>
          </p:cNvGraphicFramePr>
          <p:nvPr>
            <p:ph idx="1"/>
            <p:extLst>
              <p:ext uri="{D42A27DB-BD31-4B8C-83A1-F6EECF244321}">
                <p14:modId xmlns:p14="http://schemas.microsoft.com/office/powerpoint/2010/main" val="1865772257"/>
              </p:ext>
            </p:extLst>
          </p:nvPr>
        </p:nvGraphicFramePr>
        <p:xfrm>
          <a:off x="2372842" y="319212"/>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8155BA7-F394-1DF4-8707-9C90FF5834F6}"/>
              </a:ext>
            </a:extLst>
          </p:cNvPr>
          <p:cNvPicPr>
            <a:picLocks noChangeAspect="1"/>
          </p:cNvPicPr>
          <p:nvPr/>
        </p:nvPicPr>
        <p:blipFill rotWithShape="1">
          <a:blip r:embed="rId7">
            <a:extLst>
              <a:ext uri="{28A0092B-C50C-407E-A947-70E740481C1C}">
                <a14:useLocalDpi xmlns:a14="http://schemas.microsoft.com/office/drawing/2010/main" val="0"/>
              </a:ext>
            </a:extLst>
          </a:blip>
          <a:srcRect l="27423" r="20722"/>
          <a:stretch/>
        </p:blipFill>
        <p:spPr>
          <a:xfrm>
            <a:off x="4807670" y="3091643"/>
            <a:ext cx="4336330" cy="3766357"/>
          </a:xfrm>
          <a:prstGeom prst="rect">
            <a:avLst/>
          </a:prstGeom>
        </p:spPr>
      </p:pic>
    </p:spTree>
    <p:extLst>
      <p:ext uri="{BB962C8B-B14F-4D97-AF65-F5344CB8AC3E}">
        <p14:creationId xmlns:p14="http://schemas.microsoft.com/office/powerpoint/2010/main" val="3399150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6E947-38E7-2AB4-78E4-4E8A03AB3D6B}"/>
              </a:ext>
            </a:extLst>
          </p:cNvPr>
          <p:cNvSpPr>
            <a:spLocks noGrp="1"/>
          </p:cNvSpPr>
          <p:nvPr>
            <p:ph type="title"/>
          </p:nvPr>
        </p:nvSpPr>
        <p:spPr>
          <a:xfrm>
            <a:off x="587174" y="623776"/>
            <a:ext cx="3155268" cy="5256371"/>
          </a:xfrm>
        </p:spPr>
        <p:txBody>
          <a:bodyPr vert="horz" lIns="91440" tIns="45720" rIns="91440" bIns="45720" rtlCol="0" anchor="ctr">
            <a:normAutofit/>
          </a:bodyPr>
          <a:lstStyle/>
          <a:p>
            <a:r>
              <a:rPr lang="en-US" sz="4000" kern="1200" dirty="0">
                <a:solidFill>
                  <a:srgbClr val="FFFF00"/>
                </a:solidFill>
                <a:effectLst/>
                <a:latin typeface="Segoe Print" panose="02000800000000000000" pitchFamily="2" charset="0"/>
              </a:rPr>
              <a:t>Activities to </a:t>
            </a:r>
            <a:br>
              <a:rPr lang="en-US" sz="4000" kern="1200" dirty="0">
                <a:solidFill>
                  <a:srgbClr val="FFFF00"/>
                </a:solidFill>
                <a:effectLst/>
                <a:latin typeface="Segoe Print" panose="02000800000000000000" pitchFamily="2" charset="0"/>
              </a:rPr>
            </a:br>
            <a:r>
              <a:rPr lang="en-US" sz="4000" kern="1200" dirty="0">
                <a:solidFill>
                  <a:srgbClr val="FFFF00"/>
                </a:solidFill>
                <a:effectLst/>
                <a:latin typeface="Segoe Print" panose="02000800000000000000" pitchFamily="2" charset="0"/>
              </a:rPr>
              <a:t>continue throughout the  summer.</a:t>
            </a:r>
            <a:br>
              <a:rPr lang="en-US" sz="4000" kern="1200" dirty="0">
                <a:solidFill>
                  <a:schemeClr val="bg1"/>
                </a:solidFill>
                <a:effectLst/>
                <a:latin typeface="+mj-lt"/>
                <a:ea typeface="+mj-ea"/>
                <a:cs typeface="+mj-cs"/>
              </a:rPr>
            </a:br>
            <a:endParaRPr lang="en-US" sz="4000" kern="1200" dirty="0">
              <a:solidFill>
                <a:schemeClr val="bg1"/>
              </a:solidFill>
              <a:latin typeface="+mj-lt"/>
              <a:ea typeface="+mj-ea"/>
              <a:cs typeface="+mj-cs"/>
            </a:endParaRPr>
          </a:p>
        </p:txBody>
      </p:sp>
      <p:graphicFrame>
        <p:nvGraphicFramePr>
          <p:cNvPr id="7" name="TextBox 4">
            <a:extLst>
              <a:ext uri="{FF2B5EF4-FFF2-40B4-BE49-F238E27FC236}">
                <a16:creationId xmlns:a16="http://schemas.microsoft.com/office/drawing/2014/main" id="{44C41544-1940-56F3-6CE4-251CD81F1FF0}"/>
              </a:ext>
            </a:extLst>
          </p:cNvPr>
          <p:cNvGraphicFramePr/>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32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2492-4B5F-41BB-C112-30BD54C41798}"/>
              </a:ext>
            </a:extLst>
          </p:cNvPr>
          <p:cNvSpPr>
            <a:spLocks noGrp="1"/>
          </p:cNvSpPr>
          <p:nvPr>
            <p:ph type="title"/>
          </p:nvPr>
        </p:nvSpPr>
        <p:spPr>
          <a:xfrm>
            <a:off x="554598" y="1560083"/>
            <a:ext cx="7886700" cy="1325563"/>
          </a:xfrm>
        </p:spPr>
        <p:txBody>
          <a:bodyPr/>
          <a:lstStyle/>
          <a:p>
            <a:r>
              <a:rPr lang="en-US" dirty="0">
                <a:solidFill>
                  <a:srgbClr val="FFFF00"/>
                </a:solidFill>
                <a:latin typeface="Segoe Print" panose="02000800000000000000" pitchFamily="2" charset="0"/>
              </a:rPr>
              <a:t>Discussion</a:t>
            </a:r>
          </a:p>
        </p:txBody>
      </p:sp>
      <p:pic>
        <p:nvPicPr>
          <p:cNvPr id="4" name="Picture 3">
            <a:extLst>
              <a:ext uri="{FF2B5EF4-FFF2-40B4-BE49-F238E27FC236}">
                <a16:creationId xmlns:a16="http://schemas.microsoft.com/office/drawing/2014/main" id="{A667A0BF-79BA-184E-4F02-A118DFF62A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281" y="5161530"/>
            <a:ext cx="792035" cy="1519640"/>
          </a:xfrm>
          <a:prstGeom prst="rect">
            <a:avLst/>
          </a:prstGeom>
        </p:spPr>
      </p:pic>
      <p:pic>
        <p:nvPicPr>
          <p:cNvPr id="5" name="Picture 4">
            <a:extLst>
              <a:ext uri="{FF2B5EF4-FFF2-40B4-BE49-F238E27FC236}">
                <a16:creationId xmlns:a16="http://schemas.microsoft.com/office/drawing/2014/main" id="{B022DCF6-C5FC-0780-3351-F29250A10B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524" y="5498073"/>
            <a:ext cx="1264757" cy="1264757"/>
          </a:xfrm>
          <a:prstGeom prst="rect">
            <a:avLst/>
          </a:prstGeom>
          <a:noFill/>
          <a:ln>
            <a:noFill/>
          </a:ln>
        </p:spPr>
      </p:pic>
      <p:pic>
        <p:nvPicPr>
          <p:cNvPr id="6" name="Picture 5">
            <a:extLst>
              <a:ext uri="{FF2B5EF4-FFF2-40B4-BE49-F238E27FC236}">
                <a16:creationId xmlns:a16="http://schemas.microsoft.com/office/drawing/2014/main" id="{3EBE5A78-DE4C-0EAC-395E-3E15459EB2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02261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550070" y="257842"/>
            <a:ext cx="7179909" cy="4267024"/>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Learn more about CAT</a:t>
            </a:r>
            <a:br>
              <a:rPr lang="en-US" sz="3200" dirty="0">
                <a:solidFill>
                  <a:schemeClr val="accent1">
                    <a:lumMod val="60000"/>
                    <a:lumOff val="40000"/>
                  </a:schemeClr>
                </a:solidFill>
                <a:latin typeface="Aharoni" panose="02010803020104030203" pitchFamily="2" charset="-79"/>
                <a:cs typeface="Aharoni" panose="02010803020104030203" pitchFamily="2" charset="-79"/>
              </a:rPr>
            </a:br>
            <a:br>
              <a:rPr lang="en-US" sz="3000" u="sng" dirty="0">
                <a:solidFill>
                  <a:schemeClr val="accent1">
                    <a:lumMod val="60000"/>
                    <a:lumOff val="40000"/>
                  </a:schemeClr>
                </a:solidFill>
                <a:latin typeface="Aharoni" panose="02010803020104030203" pitchFamily="2" charset="-79"/>
                <a:cs typeface="Aharoni" panose="02010803020104030203" pitchFamily="2" charset="-79"/>
              </a:rPr>
            </a:br>
            <a:r>
              <a:rPr lang="en-US" sz="2400" dirty="0">
                <a:solidFill>
                  <a:srgbClr val="FFFF00"/>
                </a:solidFill>
                <a:latin typeface="Aharoni" panose="02010803020104030203" pitchFamily="2" charset="-79"/>
                <a:cs typeface="Aharoni" panose="02010803020104030203" pitchFamily="2" charset="-79"/>
              </a:rPr>
              <a:t>Call: </a:t>
            </a:r>
            <a:r>
              <a:rPr lang="en-US" sz="2400" dirty="0">
                <a:solidFill>
                  <a:schemeClr val="accent1">
                    <a:lumMod val="60000"/>
                    <a:lumOff val="40000"/>
                  </a:schemeClr>
                </a:solidFill>
                <a:latin typeface="Aharoni" panose="02010803020104030203" pitchFamily="2" charset="-79"/>
                <a:cs typeface="Aharoni" panose="02010803020104030203" pitchFamily="2" charset="-79"/>
              </a:rPr>
              <a:t>610-954-5744</a:t>
            </a:r>
            <a:br>
              <a:rPr lang="en-US" sz="2400" dirty="0">
                <a:solidFill>
                  <a:schemeClr val="accent1">
                    <a:lumMod val="60000"/>
                    <a:lumOff val="40000"/>
                  </a:schemeClr>
                </a:solidFill>
                <a:latin typeface="Aharoni" panose="02010803020104030203" pitchFamily="2" charset="-79"/>
                <a:cs typeface="Aharoni" panose="02010803020104030203" pitchFamily="2" charset="-79"/>
              </a:rPr>
            </a:br>
            <a:br>
              <a:rPr lang="en-US" sz="2400" dirty="0">
                <a:solidFill>
                  <a:schemeClr val="accent1">
                    <a:lumMod val="60000"/>
                    <a:lumOff val="40000"/>
                  </a:schemeClr>
                </a:solidFill>
                <a:latin typeface="Aharoni" panose="02010803020104030203" pitchFamily="2" charset="-79"/>
                <a:cs typeface="Aharoni" panose="02010803020104030203" pitchFamily="2" charset="-79"/>
              </a:rPr>
            </a:br>
            <a:r>
              <a:rPr lang="en-US" sz="2400" dirty="0">
                <a:solidFill>
                  <a:srgbClr val="FFFF00"/>
                </a:solidFill>
                <a:latin typeface="Aharoni" panose="02010803020104030203" pitchFamily="2" charset="-79"/>
                <a:cs typeface="Aharoni" panose="02010803020104030203" pitchFamily="2" charset="-79"/>
              </a:rPr>
              <a:t>Email: </a:t>
            </a:r>
            <a:r>
              <a:rPr lang="en-US" sz="2400" dirty="0">
                <a:solidFill>
                  <a:schemeClr val="accent1">
                    <a:lumMod val="60000"/>
                    <a:lumOff val="40000"/>
                  </a:schemeClr>
                </a:solidFill>
                <a:latin typeface="Aharoni" panose="02010803020104030203" pitchFamily="2" charset="-79"/>
                <a:cs typeface="Aharoni" panose="02010803020104030203" pitchFamily="2" charset="-79"/>
              </a:rPr>
              <a:t>cat@lvcat.org</a:t>
            </a:r>
            <a:br>
              <a:rPr lang="en-US" sz="2400" dirty="0">
                <a:solidFill>
                  <a:schemeClr val="accent1">
                    <a:lumMod val="60000"/>
                    <a:lumOff val="40000"/>
                  </a:schemeClr>
                </a:solidFill>
                <a:latin typeface="Aharoni" panose="02010803020104030203" pitchFamily="2" charset="-79"/>
                <a:cs typeface="Aharoni" panose="02010803020104030203" pitchFamily="2" charset="-79"/>
              </a:rPr>
            </a:br>
            <a:br>
              <a:rPr lang="en-US" sz="2400" dirty="0">
                <a:solidFill>
                  <a:schemeClr val="accent1">
                    <a:lumMod val="60000"/>
                    <a:lumOff val="40000"/>
                  </a:schemeClr>
                </a:solidFill>
                <a:latin typeface="Aharoni" panose="02010803020104030203" pitchFamily="2" charset="-79"/>
                <a:cs typeface="Aharoni" panose="02010803020104030203" pitchFamily="2" charset="-79"/>
              </a:rPr>
            </a:br>
            <a:r>
              <a:rPr lang="en-US" sz="2400" dirty="0">
                <a:solidFill>
                  <a:srgbClr val="FFFF00"/>
                </a:solidFill>
                <a:latin typeface="Aharoni" panose="02010803020104030203" pitchFamily="2" charset="-79"/>
                <a:cs typeface="Aharoni" panose="02010803020104030203" pitchFamily="2" charset="-79"/>
              </a:rPr>
              <a:t>Visit: </a:t>
            </a:r>
            <a:r>
              <a:rPr lang="en-US" sz="2400" dirty="0">
                <a:solidFill>
                  <a:schemeClr val="accent1">
                    <a:lumMod val="60000"/>
                    <a:lumOff val="40000"/>
                  </a:schemeClr>
                </a:solidFill>
                <a:latin typeface="Aharoni" panose="02010803020104030203" pitchFamily="2" charset="-79"/>
                <a:cs typeface="Aharoni" panose="02010803020104030203" pitchFamily="2" charset="-79"/>
              </a:rPr>
              <a:t>1935 W Broad St, Bethlehem, PA 18018</a:t>
            </a:r>
            <a:br>
              <a:rPr lang="en-US" sz="2400" dirty="0">
                <a:solidFill>
                  <a:schemeClr val="accent1">
                    <a:lumMod val="60000"/>
                    <a:lumOff val="40000"/>
                  </a:schemeClr>
                </a:solidFill>
                <a:latin typeface="Aharoni" panose="02010803020104030203" pitchFamily="2" charset="-79"/>
                <a:cs typeface="Aharoni" panose="02010803020104030203" pitchFamily="2" charset="-79"/>
              </a:rPr>
            </a:br>
            <a:br>
              <a:rPr lang="en-US" sz="2400" dirty="0">
                <a:solidFill>
                  <a:schemeClr val="accent1">
                    <a:lumMod val="60000"/>
                    <a:lumOff val="40000"/>
                  </a:schemeClr>
                </a:solidFill>
                <a:latin typeface="Aharoni" panose="02010803020104030203" pitchFamily="2" charset="-79"/>
                <a:cs typeface="Aharoni" panose="02010803020104030203" pitchFamily="2" charset="-79"/>
              </a:rPr>
            </a:br>
            <a:r>
              <a:rPr lang="en-US" sz="2400" dirty="0">
                <a:solidFill>
                  <a:srgbClr val="FFFF00"/>
                </a:solidFill>
                <a:latin typeface="Aharoni" panose="02010803020104030203" pitchFamily="2" charset="-79"/>
                <a:cs typeface="Aharoni" panose="02010803020104030203" pitchFamily="2" charset="-79"/>
              </a:rPr>
              <a:t>Web: </a:t>
            </a:r>
            <a:r>
              <a:rPr lang="en-US" sz="1950" dirty="0">
                <a:solidFill>
                  <a:schemeClr val="accent1">
                    <a:lumMod val="60000"/>
                    <a:lumOff val="40000"/>
                  </a:schemeClr>
                </a:solidFill>
                <a:latin typeface="Aharoni" panose="02010803020104030203" pitchFamily="2" charset="-79"/>
                <a:cs typeface="Aharoni" panose="02010803020104030203" pitchFamily="2" charset="-79"/>
              </a:rPr>
              <a:t>LVCAT.org </a:t>
            </a:r>
            <a:br>
              <a:rPr lang="en-US" sz="1950" dirty="0">
                <a:solidFill>
                  <a:schemeClr val="accent1">
                    <a:lumMod val="60000"/>
                    <a:lumOff val="40000"/>
                  </a:schemeClr>
                </a:solidFill>
                <a:latin typeface="Aharoni" panose="02010803020104030203" pitchFamily="2" charset="-79"/>
                <a:cs typeface="Aharoni" panose="02010803020104030203" pitchFamily="2" charset="-79"/>
              </a:rPr>
            </a:br>
            <a:r>
              <a:rPr lang="en-US" sz="1950" dirty="0">
                <a:solidFill>
                  <a:schemeClr val="accent1">
                    <a:lumMod val="60000"/>
                    <a:lumOff val="40000"/>
                  </a:schemeClr>
                </a:solidFill>
                <a:latin typeface="Aharoni" panose="02010803020104030203" pitchFamily="2" charset="-79"/>
                <a:cs typeface="Aharoni" panose="02010803020104030203" pitchFamily="2" charset="-79"/>
              </a:rPr>
              <a:t>facebook.com/lvcat/</a:t>
            </a:r>
            <a:br>
              <a:rPr lang="en-US" sz="1950" dirty="0">
                <a:solidFill>
                  <a:schemeClr val="accent1">
                    <a:lumMod val="60000"/>
                    <a:lumOff val="40000"/>
                  </a:schemeClr>
                </a:solidFill>
                <a:latin typeface="Aharoni" panose="02010803020104030203" pitchFamily="2" charset="-79"/>
                <a:cs typeface="Aharoni" panose="02010803020104030203" pitchFamily="2" charset="-79"/>
              </a:rPr>
            </a:br>
            <a:r>
              <a:rPr lang="en-US" sz="1950" dirty="0">
                <a:solidFill>
                  <a:schemeClr val="accent1">
                    <a:lumMod val="60000"/>
                    <a:lumOff val="40000"/>
                  </a:schemeClr>
                </a:solidFill>
                <a:latin typeface="Aharoni" panose="02010803020104030203" pitchFamily="2" charset="-79"/>
                <a:cs typeface="Aharoni" panose="02010803020104030203" pitchFamily="2" charset="-79"/>
              </a:rPr>
              <a:t>instagram.com/cat_lehighvalley</a:t>
            </a:r>
          </a:p>
        </p:txBody>
      </p:sp>
      <p:pic>
        <p:nvPicPr>
          <p:cNvPr id="3" name="Picture 2">
            <a:extLst>
              <a:ext uri="{FF2B5EF4-FFF2-40B4-BE49-F238E27FC236}">
                <a16:creationId xmlns:a16="http://schemas.microsoft.com/office/drawing/2014/main" id="{367E79CF-DB47-BDC2-0A5A-625F8CFDEB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0998" y="3685916"/>
            <a:ext cx="4187687" cy="32359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59218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57175" y="606707"/>
            <a:ext cx="8565356" cy="899651"/>
          </a:xfrm>
        </p:spPr>
        <p:txBody>
          <a:bodyPr>
            <a:noAutofit/>
          </a:bodyPr>
          <a:lstStyle/>
          <a:p>
            <a:r>
              <a:rPr lang="en-US" sz="5400" b="1" dirty="0">
                <a:solidFill>
                  <a:schemeClr val="accent1">
                    <a:lumMod val="60000"/>
                    <a:lumOff val="40000"/>
                  </a:schemeClr>
                </a:solidFill>
                <a:latin typeface="Aharoni" panose="02010803020104030203" pitchFamily="2" charset="-79"/>
                <a:cs typeface="Aharoni" panose="02010803020104030203" pitchFamily="2" charset="-79"/>
              </a:rPr>
              <a:t>CAT means </a:t>
            </a:r>
            <a:r>
              <a:rPr lang="en-US" sz="5400" b="1" dirty="0">
                <a:solidFill>
                  <a:srgbClr val="FFFF00"/>
                </a:solidFill>
                <a:latin typeface="Aharoni" panose="02010803020104030203" pitchFamily="2" charset="-79"/>
                <a:cs typeface="Aharoni" panose="02010803020104030203" pitchFamily="2" charset="-79"/>
              </a:rPr>
              <a:t>choices</a:t>
            </a:r>
            <a:r>
              <a:rPr lang="en-US" sz="5400" b="1" dirty="0">
                <a:solidFill>
                  <a:schemeClr val="accent1">
                    <a:lumMod val="60000"/>
                    <a:lumOff val="40000"/>
                  </a:schemeClr>
                </a:solidFill>
                <a:latin typeface="Aharoni" panose="02010803020104030203" pitchFamily="2" charset="-79"/>
                <a:cs typeface="Aharoni" panose="02010803020104030203" pitchFamily="2" charset="-79"/>
              </a:rPr>
              <a:t>…</a:t>
            </a:r>
          </a:p>
        </p:txBody>
      </p:sp>
      <p:pic>
        <p:nvPicPr>
          <p:cNvPr id="10" name="Picture 9">
            <a:extLst>
              <a:ext uri="{FF2B5EF4-FFF2-40B4-BE49-F238E27FC236}">
                <a16:creationId xmlns:a16="http://schemas.microsoft.com/office/drawing/2014/main" id="{59D36015-31F4-4A25-8E87-646D7D4A27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449" y="2153917"/>
            <a:ext cx="7160808" cy="4028018"/>
          </a:xfrm>
          <a:prstGeom prst="rect">
            <a:avLst/>
          </a:prstGeom>
          <a:noFill/>
          <a:ln>
            <a:noFill/>
          </a:ln>
        </p:spPr>
      </p:pic>
    </p:spTree>
    <p:extLst>
      <p:ext uri="{BB962C8B-B14F-4D97-AF65-F5344CB8AC3E}">
        <p14:creationId xmlns:p14="http://schemas.microsoft.com/office/powerpoint/2010/main" val="2722794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899651"/>
          </a:xfrm>
        </p:spPr>
        <p:txBody>
          <a:bodyPr>
            <a:noAutofit/>
          </a:bodyPr>
          <a:lstStyle/>
          <a:p>
            <a:pPr algn="l"/>
            <a:r>
              <a:rPr lang="en-US" sz="4400" b="1" dirty="0">
                <a:solidFill>
                  <a:schemeClr val="accent1">
                    <a:lumMod val="60000"/>
                    <a:lumOff val="40000"/>
                  </a:schemeClr>
                </a:solidFill>
                <a:latin typeface="Aharoni" panose="02010803020104030203" pitchFamily="2" charset="-79"/>
                <a:cs typeface="Aharoni" panose="02010803020104030203" pitchFamily="2" charset="-79"/>
              </a:rPr>
              <a:t>Who does CAT work with?</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763571" y="1838847"/>
            <a:ext cx="7748833" cy="3185640"/>
          </a:xfrm>
        </p:spPr>
        <p:txBody>
          <a:bodyPr>
            <a:normAutofit fontScale="70000" lnSpcReduction="20000"/>
          </a:bodyPr>
          <a:lstStyle/>
          <a:p>
            <a:pPr algn="l" fontAlgn="base"/>
            <a:r>
              <a:rPr lang="en-US" sz="3000" b="1" dirty="0">
                <a:solidFill>
                  <a:srgbClr val="FFFF00"/>
                </a:solidFill>
              </a:rPr>
              <a:t>Lehigh Valley Planning Commission (our MPO)</a:t>
            </a:r>
          </a:p>
          <a:p>
            <a:pPr algn="l" fontAlgn="base"/>
            <a:r>
              <a:rPr lang="en-US" sz="3000" b="1" dirty="0">
                <a:solidFill>
                  <a:srgbClr val="FFFF00"/>
                </a:solidFill>
              </a:rPr>
              <a:t>PennDOT District 5-0</a:t>
            </a:r>
          </a:p>
          <a:p>
            <a:pPr algn="l" fontAlgn="base"/>
            <a:r>
              <a:rPr lang="en-US" sz="3000" b="1" dirty="0">
                <a:solidFill>
                  <a:srgbClr val="FFFF00"/>
                </a:solidFill>
              </a:rPr>
              <a:t>Counties (Lehigh &amp; Northampton)</a:t>
            </a:r>
          </a:p>
          <a:p>
            <a:pPr algn="l" fontAlgn="base"/>
            <a:r>
              <a:rPr lang="en-US" sz="3000" b="1" dirty="0">
                <a:solidFill>
                  <a:srgbClr val="FFFF00"/>
                </a:solidFill>
              </a:rPr>
              <a:t>City of Bethlehem CTAC </a:t>
            </a:r>
            <a:br>
              <a:rPr lang="en-US" sz="3000" b="1" dirty="0">
                <a:solidFill>
                  <a:srgbClr val="FFFF00"/>
                </a:solidFill>
              </a:rPr>
            </a:br>
            <a:r>
              <a:rPr lang="en-US" sz="3000" b="1" dirty="0">
                <a:solidFill>
                  <a:srgbClr val="FFFF00"/>
                </a:solidFill>
              </a:rPr>
              <a:t>(Citizens Transportation Advisory Committee)</a:t>
            </a:r>
          </a:p>
          <a:p>
            <a:pPr algn="l" fontAlgn="base"/>
            <a:r>
              <a:rPr lang="en-US" sz="3000" b="1" dirty="0">
                <a:solidFill>
                  <a:srgbClr val="FFFF00"/>
                </a:solidFill>
              </a:rPr>
              <a:t>Municipalities (Police, Public Works, Parks, Elected Officials)</a:t>
            </a:r>
          </a:p>
          <a:p>
            <a:pPr algn="l" fontAlgn="base"/>
            <a:r>
              <a:rPr lang="en-US" sz="3000" b="1" dirty="0">
                <a:solidFill>
                  <a:srgbClr val="FFFF00"/>
                </a:solidFill>
              </a:rPr>
              <a:t>Community groups</a:t>
            </a:r>
          </a:p>
          <a:p>
            <a:pPr algn="l" fontAlgn="base"/>
            <a:r>
              <a:rPr lang="en-US" sz="3000" b="1" dirty="0">
                <a:solidFill>
                  <a:srgbClr val="FFFF00"/>
                </a:solidFill>
              </a:rPr>
              <a:t>Local bike shops/clubs &amp; businesses</a:t>
            </a:r>
          </a:p>
          <a:p>
            <a:pPr algn="l" fontAlgn="base"/>
            <a:r>
              <a:rPr lang="en-US" sz="3000" b="1" dirty="0">
                <a:solidFill>
                  <a:srgbClr val="FFFF00"/>
                </a:solidFill>
              </a:rPr>
              <a:t>Local residents</a:t>
            </a:r>
          </a:p>
        </p:txBody>
      </p:sp>
      <p:pic>
        <p:nvPicPr>
          <p:cNvPr id="4" name="Picture 3">
            <a:extLst>
              <a:ext uri="{FF2B5EF4-FFF2-40B4-BE49-F238E27FC236}">
                <a16:creationId xmlns:a16="http://schemas.microsoft.com/office/drawing/2014/main" id="{60709B16-3045-F509-13DD-5506837594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411" y="5024487"/>
            <a:ext cx="792035" cy="1519640"/>
          </a:xfrm>
          <a:prstGeom prst="rect">
            <a:avLst/>
          </a:prstGeom>
        </p:spPr>
      </p:pic>
      <p:pic>
        <p:nvPicPr>
          <p:cNvPr id="5" name="Picture 4">
            <a:extLst>
              <a:ext uri="{FF2B5EF4-FFF2-40B4-BE49-F238E27FC236}">
                <a16:creationId xmlns:a16="http://schemas.microsoft.com/office/drawing/2014/main" id="{7D29BFBE-3264-9083-99B7-0A0B7110B0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654" y="5361030"/>
            <a:ext cx="1264757" cy="1264757"/>
          </a:xfrm>
          <a:prstGeom prst="rect">
            <a:avLst/>
          </a:prstGeom>
          <a:noFill/>
          <a:ln>
            <a:noFill/>
          </a:ln>
        </p:spPr>
      </p:pic>
      <p:pic>
        <p:nvPicPr>
          <p:cNvPr id="6" name="Picture 5">
            <a:extLst>
              <a:ext uri="{FF2B5EF4-FFF2-40B4-BE49-F238E27FC236}">
                <a16:creationId xmlns:a16="http://schemas.microsoft.com/office/drawing/2014/main" id="{B649BE95-D0FD-79A8-6888-72892CAFFF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2846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973240"/>
          </a:xfrm>
        </p:spPr>
        <p:txBody>
          <a:bodyPr>
            <a:noAutofit/>
          </a:bodyPr>
          <a:lstStyle/>
          <a:p>
            <a:r>
              <a:rPr lang="en-US" sz="4000" b="1" dirty="0">
                <a:solidFill>
                  <a:schemeClr val="accent1">
                    <a:lumMod val="60000"/>
                    <a:lumOff val="40000"/>
                  </a:schemeClr>
                </a:solidFill>
                <a:latin typeface="Aharoni" panose="02010803020104030203" pitchFamily="2" charset="-79"/>
                <a:cs typeface="Aharoni" panose="02010803020104030203" pitchFamily="2" charset="-79"/>
              </a:rPr>
              <a:t>What helps pedestrians?</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361828" y="1470582"/>
            <a:ext cx="8565356" cy="3223966"/>
          </a:xfrm>
        </p:spPr>
        <p:txBody>
          <a:bodyPr>
            <a:normAutofit fontScale="77500" lnSpcReduction="20000"/>
          </a:bodyPr>
          <a:lstStyle/>
          <a:p>
            <a:pPr marL="514350" indent="-514350" algn="l" fontAlgn="base">
              <a:buFont typeface="+mj-lt"/>
              <a:buAutoNum type="arabicPeriod"/>
            </a:pPr>
            <a:r>
              <a:rPr lang="en-US" sz="3000" b="1" dirty="0">
                <a:solidFill>
                  <a:srgbClr val="FFFF00"/>
                </a:solidFill>
              </a:rPr>
              <a:t>Traffic calming roads designed for 15-25mph in pedestrian areas</a:t>
            </a:r>
          </a:p>
          <a:p>
            <a:pPr marL="514350" indent="-514350" algn="l" fontAlgn="base">
              <a:buFont typeface="+mj-lt"/>
              <a:buAutoNum type="arabicPeriod"/>
            </a:pPr>
            <a:r>
              <a:rPr lang="en-US" sz="3000" b="1" dirty="0">
                <a:solidFill>
                  <a:srgbClr val="FFFF00"/>
                </a:solidFill>
              </a:rPr>
              <a:t>Automated speed enforcement (limited in PA)</a:t>
            </a:r>
          </a:p>
          <a:p>
            <a:pPr marL="514350" indent="-514350" algn="l" fontAlgn="base">
              <a:buFont typeface="+mj-lt"/>
              <a:buAutoNum type="arabicPeriod"/>
            </a:pPr>
            <a:r>
              <a:rPr lang="en-US" sz="3000" b="1" dirty="0">
                <a:solidFill>
                  <a:srgbClr val="FFFF00"/>
                </a:solidFill>
              </a:rPr>
              <a:t>Continuing education for drivers (limited in PA)</a:t>
            </a:r>
          </a:p>
          <a:p>
            <a:pPr marL="514350" indent="-514350" algn="l" fontAlgn="base">
              <a:buFont typeface="+mj-lt"/>
              <a:buAutoNum type="arabicPeriod"/>
            </a:pPr>
            <a:r>
              <a:rPr lang="en-US" sz="3000" b="1" dirty="0">
                <a:solidFill>
                  <a:srgbClr val="FFFF00"/>
                </a:solidFill>
              </a:rPr>
              <a:t>High-visibility crosswalks</a:t>
            </a:r>
          </a:p>
          <a:p>
            <a:pPr marL="514350" indent="-514350" algn="l" fontAlgn="base">
              <a:buFont typeface="+mj-lt"/>
              <a:buAutoNum type="arabicPeriod"/>
            </a:pPr>
            <a:r>
              <a:rPr lang="en-US" sz="3000" b="1" dirty="0">
                <a:solidFill>
                  <a:srgbClr val="FFFF00"/>
                </a:solidFill>
              </a:rPr>
              <a:t>Snow/ice-free sidewalks and crosswalks</a:t>
            </a:r>
          </a:p>
          <a:p>
            <a:pPr marL="514350" indent="-514350" algn="l" fontAlgn="base">
              <a:buFont typeface="+mj-lt"/>
              <a:buAutoNum type="arabicPeriod"/>
            </a:pPr>
            <a:r>
              <a:rPr lang="en-US" sz="3000" b="1" dirty="0">
                <a:solidFill>
                  <a:srgbClr val="FFFF00"/>
                </a:solidFill>
              </a:rPr>
              <a:t>Streetlights that illuminate crosswalks but don’t create glare for drivers</a:t>
            </a:r>
          </a:p>
          <a:p>
            <a:pPr marL="514350" indent="-514350" algn="l" fontAlgn="base">
              <a:buFont typeface="+mj-lt"/>
              <a:buAutoNum type="arabicPeriod"/>
            </a:pPr>
            <a:r>
              <a:rPr lang="en-US" sz="3000" b="1" dirty="0">
                <a:solidFill>
                  <a:srgbClr val="FFFF00"/>
                </a:solidFill>
              </a:rPr>
              <a:t>A culture shift that normalizes pedestrians, not cars</a:t>
            </a:r>
          </a:p>
          <a:p>
            <a:pPr marL="514350" indent="-514350" algn="l" fontAlgn="base">
              <a:buFont typeface="+mj-lt"/>
              <a:buAutoNum type="arabicPeriod"/>
            </a:pPr>
            <a:endParaRPr lang="en-US" sz="3000" b="1" dirty="0">
              <a:solidFill>
                <a:srgbClr val="FFFF00"/>
              </a:solidFill>
            </a:endParaRPr>
          </a:p>
        </p:txBody>
      </p:sp>
      <p:pic>
        <p:nvPicPr>
          <p:cNvPr id="4" name="Picture 3">
            <a:extLst>
              <a:ext uri="{FF2B5EF4-FFF2-40B4-BE49-F238E27FC236}">
                <a16:creationId xmlns:a16="http://schemas.microsoft.com/office/drawing/2014/main" id="{97CC54CB-C565-6C32-7A10-EACA17DBE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722066B9-6A5A-AB08-18D3-500358900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spTree>
    <p:extLst>
      <p:ext uri="{BB962C8B-B14F-4D97-AF65-F5344CB8AC3E}">
        <p14:creationId xmlns:p14="http://schemas.microsoft.com/office/powerpoint/2010/main" val="2228223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498238" y="1269830"/>
            <a:ext cx="8147524" cy="936043"/>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Instead of seeing this on our streets…</a:t>
            </a:r>
            <a:endParaRPr lang="en-US" sz="1950" dirty="0">
              <a:solidFill>
                <a:schemeClr val="accent1">
                  <a:lumMod val="60000"/>
                  <a:lumOff val="40000"/>
                </a:schemeClr>
              </a:solidFill>
              <a:latin typeface="Aharoni" panose="02010803020104030203" pitchFamily="2" charset="-79"/>
              <a:cs typeface="Aharoni" panose="02010803020104030203" pitchFamily="2" charset="-79"/>
            </a:endParaRPr>
          </a:p>
        </p:txBody>
      </p:sp>
      <p:pic>
        <p:nvPicPr>
          <p:cNvPr id="1026" name="Picture 2" descr="Traffic Sign: 24 in x 24 in Nominal Sign Size, Aluminum, 0.080 in, R9-3 MUTCD">
            <a:extLst>
              <a:ext uri="{FF2B5EF4-FFF2-40B4-BE49-F238E27FC236}">
                <a16:creationId xmlns:a16="http://schemas.microsoft.com/office/drawing/2014/main" id="{45B21AE8-5C6F-F590-097F-27B926116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316" y="2318994"/>
            <a:ext cx="3561368" cy="356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78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308320" y="921038"/>
            <a:ext cx="8147524" cy="936043"/>
          </a:xfrm>
        </p:spPr>
        <p:txBody>
          <a:bodyPr anchor="ctr">
            <a:noAutofit/>
          </a:bodyPr>
          <a:lstStyle/>
          <a:p>
            <a:pPr algn="l"/>
            <a:r>
              <a:rPr lang="en-US" sz="3200" b="1" dirty="0">
                <a:solidFill>
                  <a:schemeClr val="accent1">
                    <a:lumMod val="60000"/>
                    <a:lumOff val="40000"/>
                  </a:schemeClr>
                </a:solidFill>
                <a:latin typeface="Aharoni" panose="02010803020104030203" pitchFamily="2" charset="-79"/>
                <a:cs typeface="Aharoni" panose="02010803020104030203" pitchFamily="2" charset="-79"/>
              </a:rPr>
              <a:t>Let’s see this…</a:t>
            </a:r>
            <a:endParaRPr lang="en-US" sz="1950" dirty="0">
              <a:solidFill>
                <a:schemeClr val="accent1">
                  <a:lumMod val="60000"/>
                  <a:lumOff val="40000"/>
                </a:schemeClr>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3D913FCE-8BAE-81F8-42CD-6529E0D22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969" y="1602558"/>
            <a:ext cx="3640062" cy="4468304"/>
          </a:xfrm>
          <a:prstGeom prst="rect">
            <a:avLst/>
          </a:prstGeom>
        </p:spPr>
      </p:pic>
    </p:spTree>
    <p:extLst>
      <p:ext uri="{BB962C8B-B14F-4D97-AF65-F5344CB8AC3E}">
        <p14:creationId xmlns:p14="http://schemas.microsoft.com/office/powerpoint/2010/main" val="247447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97773"/>
            <a:ext cx="8565356" cy="1133496"/>
          </a:xfrm>
        </p:spPr>
        <p:txBody>
          <a:bodyPr>
            <a:noAutofit/>
          </a:bodyPr>
          <a:lstStyle/>
          <a:p>
            <a:pPr algn="l"/>
            <a:r>
              <a:rPr lang="en-US" sz="5400" b="1" dirty="0">
                <a:solidFill>
                  <a:schemeClr val="accent1">
                    <a:lumMod val="60000"/>
                    <a:lumOff val="40000"/>
                  </a:schemeClr>
                </a:solidFill>
                <a:latin typeface="Aharoni" panose="02010803020104030203" pitchFamily="2" charset="-79"/>
                <a:cs typeface="Aharoni" panose="02010803020104030203" pitchFamily="2" charset="-79"/>
              </a:rPr>
              <a:t>Let’s Talk the Walk</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697583" y="1339226"/>
            <a:ext cx="7748833" cy="3005353"/>
          </a:xfrm>
        </p:spPr>
        <p:txBody>
          <a:bodyPr>
            <a:normAutofit fontScale="92500"/>
          </a:bodyPr>
          <a:lstStyle/>
          <a:p>
            <a:pPr algn="l" fontAlgn="base"/>
            <a:r>
              <a:rPr lang="en-US" sz="3000" b="1" dirty="0">
                <a:solidFill>
                  <a:srgbClr val="FFFF00"/>
                </a:solidFill>
              </a:rPr>
              <a:t>Pedestrian Laws in PA…</a:t>
            </a:r>
          </a:p>
          <a:p>
            <a:pPr marL="457200" indent="-457200" algn="l" fontAlgn="base">
              <a:buFont typeface="Arial" panose="020B0604020202020204" pitchFamily="34" charset="0"/>
              <a:buChar char="•"/>
            </a:pPr>
            <a:r>
              <a:rPr lang="en-US" sz="3000" b="1" dirty="0">
                <a:solidFill>
                  <a:srgbClr val="FFFF00"/>
                </a:solidFill>
              </a:rPr>
              <a:t>Drivers shall yield to pedestrians who are in any marked OR unmarked crosswalk at an intersection</a:t>
            </a:r>
          </a:p>
          <a:p>
            <a:pPr marL="457200" indent="-457200" algn="l" fontAlgn="base">
              <a:buFont typeface="Arial" panose="020B0604020202020204" pitchFamily="34" charset="0"/>
              <a:buChar char="•"/>
            </a:pPr>
            <a:r>
              <a:rPr lang="en-US" sz="3000" b="1" dirty="0">
                <a:solidFill>
                  <a:srgbClr val="FFFF00"/>
                </a:solidFill>
              </a:rPr>
              <a:t>Pedestrians should not “suddenly leave a curb”</a:t>
            </a:r>
          </a:p>
          <a:p>
            <a:pPr marL="457200" indent="-457200" algn="l" fontAlgn="base">
              <a:buFont typeface="Arial" panose="020B0604020202020204" pitchFamily="34" charset="0"/>
              <a:buChar char="•"/>
            </a:pPr>
            <a:r>
              <a:rPr lang="en-US" sz="3000" b="1" dirty="0">
                <a:solidFill>
                  <a:srgbClr val="FFFF00"/>
                </a:solidFill>
              </a:rPr>
              <a:t>“Exercise of care” is the golden rule</a:t>
            </a:r>
          </a:p>
        </p:txBody>
      </p:sp>
      <p:pic>
        <p:nvPicPr>
          <p:cNvPr id="4" name="Picture 3">
            <a:extLst>
              <a:ext uri="{FF2B5EF4-FFF2-40B4-BE49-F238E27FC236}">
                <a16:creationId xmlns:a16="http://schemas.microsoft.com/office/drawing/2014/main" id="{97CC54CB-C565-6C32-7A10-EACA17DBE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722066B9-6A5A-AB08-18D3-500358900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pic>
        <p:nvPicPr>
          <p:cNvPr id="6" name="Picture 5">
            <a:extLst>
              <a:ext uri="{FF2B5EF4-FFF2-40B4-BE49-F238E27FC236}">
                <a16:creationId xmlns:a16="http://schemas.microsoft.com/office/drawing/2014/main" id="{2E926BCA-0C19-999B-58D0-7A9DD6D4F7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90158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89322" y="225632"/>
            <a:ext cx="8565356" cy="899651"/>
          </a:xfrm>
        </p:spPr>
        <p:txBody>
          <a:bodyPr>
            <a:noAutofit/>
          </a:bodyPr>
          <a:lstStyle/>
          <a:p>
            <a:pPr algn="l"/>
            <a:r>
              <a:rPr lang="en-US" sz="4400" b="1" dirty="0">
                <a:solidFill>
                  <a:schemeClr val="accent1">
                    <a:lumMod val="60000"/>
                    <a:lumOff val="40000"/>
                  </a:schemeClr>
                </a:solidFill>
                <a:latin typeface="Aharoni" panose="02010803020104030203" pitchFamily="2" charset="-79"/>
                <a:cs typeface="Aharoni" panose="02010803020104030203" pitchFamily="2" charset="-79"/>
              </a:rPr>
              <a:t>7 E’s of Transportation </a:t>
            </a:r>
          </a:p>
        </p:txBody>
      </p:sp>
      <p:sp>
        <p:nvSpPr>
          <p:cNvPr id="6" name="Hexagon 5">
            <a:extLst>
              <a:ext uri="{FF2B5EF4-FFF2-40B4-BE49-F238E27FC236}">
                <a16:creationId xmlns:a16="http://schemas.microsoft.com/office/drawing/2014/main" id="{0397BC8E-9416-460B-DC7C-27D9149EFF75}"/>
              </a:ext>
            </a:extLst>
          </p:cNvPr>
          <p:cNvSpPr/>
          <p:nvPr/>
        </p:nvSpPr>
        <p:spPr>
          <a:xfrm>
            <a:off x="1913641" y="1381344"/>
            <a:ext cx="5514681" cy="513257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12B1EB0-DFDF-7ACF-E791-DD2B44B167D2}"/>
              </a:ext>
            </a:extLst>
          </p:cNvPr>
          <p:cNvCxnSpPr>
            <a:cxnSpLocks/>
            <a:stCxn id="6" idx="4"/>
            <a:endCxn id="6" idx="1"/>
          </p:cNvCxnSpPr>
          <p:nvPr/>
        </p:nvCxnSpPr>
        <p:spPr>
          <a:xfrm>
            <a:off x="3196786" y="1381345"/>
            <a:ext cx="2948392" cy="51325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16CCF7-BB61-03C2-F3F9-87703B10B1B5}"/>
              </a:ext>
            </a:extLst>
          </p:cNvPr>
          <p:cNvCxnSpPr>
            <a:cxnSpLocks/>
            <a:endCxn id="6" idx="2"/>
          </p:cNvCxnSpPr>
          <p:nvPr/>
        </p:nvCxnSpPr>
        <p:spPr>
          <a:xfrm flipH="1">
            <a:off x="3196786" y="1381343"/>
            <a:ext cx="2948392" cy="51325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41D553-1D82-8EEC-5DAC-C2B7BA9AE516}"/>
              </a:ext>
            </a:extLst>
          </p:cNvPr>
          <p:cNvCxnSpPr>
            <a:cxnSpLocks/>
            <a:stCxn id="6" idx="3"/>
            <a:endCxn id="6" idx="0"/>
          </p:cNvCxnSpPr>
          <p:nvPr/>
        </p:nvCxnSpPr>
        <p:spPr>
          <a:xfrm>
            <a:off x="1913641" y="3947633"/>
            <a:ext cx="551468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0FD152-6C08-5140-AAB6-003ECE165D42}"/>
              </a:ext>
            </a:extLst>
          </p:cNvPr>
          <p:cNvSpPr txBox="1"/>
          <p:nvPr/>
        </p:nvSpPr>
        <p:spPr>
          <a:xfrm>
            <a:off x="3591434" y="1826374"/>
            <a:ext cx="2137714" cy="505757"/>
          </a:xfrm>
          <a:prstGeom prst="rect">
            <a:avLst/>
          </a:prstGeom>
          <a:noFill/>
        </p:spPr>
        <p:txBody>
          <a:bodyPr wrap="square" rtlCol="0">
            <a:spAutoFit/>
          </a:bodyPr>
          <a:lstStyle/>
          <a:p>
            <a:pPr algn="ctr"/>
            <a:r>
              <a:rPr lang="en-US" sz="2400" dirty="0">
                <a:latin typeface="Arial Black" panose="020B0A04020102020204" pitchFamily="34" charset="0"/>
              </a:rPr>
              <a:t>Education</a:t>
            </a:r>
          </a:p>
        </p:txBody>
      </p:sp>
      <p:sp>
        <p:nvSpPr>
          <p:cNvPr id="17" name="TextBox 16">
            <a:extLst>
              <a:ext uri="{FF2B5EF4-FFF2-40B4-BE49-F238E27FC236}">
                <a16:creationId xmlns:a16="http://schemas.microsoft.com/office/drawing/2014/main" id="{379160FD-D041-A675-6459-ACAC051DEE5D}"/>
              </a:ext>
            </a:extLst>
          </p:cNvPr>
          <p:cNvSpPr txBox="1"/>
          <p:nvPr/>
        </p:nvSpPr>
        <p:spPr>
          <a:xfrm>
            <a:off x="4982086" y="3170482"/>
            <a:ext cx="2243567" cy="438323"/>
          </a:xfrm>
          <a:prstGeom prst="rect">
            <a:avLst/>
          </a:prstGeom>
          <a:noFill/>
        </p:spPr>
        <p:txBody>
          <a:bodyPr wrap="square" rtlCol="0">
            <a:spAutoFit/>
          </a:bodyPr>
          <a:lstStyle/>
          <a:p>
            <a:pPr algn="ctr"/>
            <a:r>
              <a:rPr lang="en-US" sz="2000" dirty="0">
                <a:latin typeface="Arial Black" panose="020B0A04020102020204" pitchFamily="34" charset="0"/>
              </a:rPr>
              <a:t>Enforcement</a:t>
            </a:r>
          </a:p>
        </p:txBody>
      </p:sp>
      <p:sp>
        <p:nvSpPr>
          <p:cNvPr id="21" name="TextBox 20">
            <a:extLst>
              <a:ext uri="{FF2B5EF4-FFF2-40B4-BE49-F238E27FC236}">
                <a16:creationId xmlns:a16="http://schemas.microsoft.com/office/drawing/2014/main" id="{15D5E9C8-296C-20D5-F0DE-B0A035A8F435}"/>
              </a:ext>
            </a:extLst>
          </p:cNvPr>
          <p:cNvSpPr txBox="1"/>
          <p:nvPr/>
        </p:nvSpPr>
        <p:spPr>
          <a:xfrm>
            <a:off x="2127928" y="3170482"/>
            <a:ext cx="2243567" cy="438323"/>
          </a:xfrm>
          <a:prstGeom prst="rect">
            <a:avLst/>
          </a:prstGeom>
          <a:noFill/>
        </p:spPr>
        <p:txBody>
          <a:bodyPr wrap="square">
            <a:spAutoFit/>
          </a:bodyPr>
          <a:lstStyle/>
          <a:p>
            <a:pPr algn="ctr"/>
            <a:r>
              <a:rPr lang="en-US" sz="2000" dirty="0">
                <a:latin typeface="Arial Black" panose="020B0A04020102020204" pitchFamily="34" charset="0"/>
              </a:rPr>
              <a:t>Engineering</a:t>
            </a:r>
          </a:p>
        </p:txBody>
      </p:sp>
      <p:sp>
        <p:nvSpPr>
          <p:cNvPr id="22" name="TextBox 21">
            <a:extLst>
              <a:ext uri="{FF2B5EF4-FFF2-40B4-BE49-F238E27FC236}">
                <a16:creationId xmlns:a16="http://schemas.microsoft.com/office/drawing/2014/main" id="{D995F6EA-0033-EA4F-CA5D-F2B165072CC6}"/>
              </a:ext>
            </a:extLst>
          </p:cNvPr>
          <p:cNvSpPr txBox="1"/>
          <p:nvPr/>
        </p:nvSpPr>
        <p:spPr>
          <a:xfrm>
            <a:off x="2127928" y="4304600"/>
            <a:ext cx="2243567" cy="370888"/>
          </a:xfrm>
          <a:prstGeom prst="rect">
            <a:avLst/>
          </a:prstGeom>
          <a:noFill/>
        </p:spPr>
        <p:txBody>
          <a:bodyPr wrap="square">
            <a:spAutoFit/>
          </a:bodyPr>
          <a:lstStyle/>
          <a:p>
            <a:pPr algn="ctr"/>
            <a:r>
              <a:rPr lang="en-US" sz="1600" dirty="0">
                <a:latin typeface="Arial Black" panose="020B0A04020102020204" pitchFamily="34" charset="0"/>
              </a:rPr>
              <a:t>Encouragement</a:t>
            </a:r>
          </a:p>
        </p:txBody>
      </p:sp>
      <p:sp>
        <p:nvSpPr>
          <p:cNvPr id="23" name="TextBox 22">
            <a:extLst>
              <a:ext uri="{FF2B5EF4-FFF2-40B4-BE49-F238E27FC236}">
                <a16:creationId xmlns:a16="http://schemas.microsoft.com/office/drawing/2014/main" id="{A5435914-C67C-0CD7-FEDE-1F69FB5C994B}"/>
              </a:ext>
            </a:extLst>
          </p:cNvPr>
          <p:cNvSpPr txBox="1"/>
          <p:nvPr/>
        </p:nvSpPr>
        <p:spPr>
          <a:xfrm>
            <a:off x="4982086" y="4295338"/>
            <a:ext cx="2243567" cy="438323"/>
          </a:xfrm>
          <a:prstGeom prst="rect">
            <a:avLst/>
          </a:prstGeom>
          <a:noFill/>
        </p:spPr>
        <p:txBody>
          <a:bodyPr wrap="square">
            <a:spAutoFit/>
          </a:bodyPr>
          <a:lstStyle/>
          <a:p>
            <a:pPr algn="ctr"/>
            <a:r>
              <a:rPr lang="en-US" sz="2000" dirty="0">
                <a:latin typeface="Arial Black" panose="020B0A04020102020204" pitchFamily="34" charset="0"/>
              </a:rPr>
              <a:t>Environment</a:t>
            </a:r>
          </a:p>
        </p:txBody>
      </p:sp>
      <p:sp>
        <p:nvSpPr>
          <p:cNvPr id="24" name="TextBox 23">
            <a:extLst>
              <a:ext uri="{FF2B5EF4-FFF2-40B4-BE49-F238E27FC236}">
                <a16:creationId xmlns:a16="http://schemas.microsoft.com/office/drawing/2014/main" id="{2EBE4CE2-C1CC-D3BC-99F0-CB0666AD8122}"/>
              </a:ext>
            </a:extLst>
          </p:cNvPr>
          <p:cNvSpPr txBox="1"/>
          <p:nvPr/>
        </p:nvSpPr>
        <p:spPr>
          <a:xfrm>
            <a:off x="3544034" y="5322505"/>
            <a:ext cx="2243567" cy="505757"/>
          </a:xfrm>
          <a:prstGeom prst="rect">
            <a:avLst/>
          </a:prstGeom>
          <a:noFill/>
        </p:spPr>
        <p:txBody>
          <a:bodyPr wrap="square">
            <a:spAutoFit/>
          </a:bodyPr>
          <a:lstStyle/>
          <a:p>
            <a:pPr algn="ctr"/>
            <a:r>
              <a:rPr lang="en-US" sz="2400" dirty="0">
                <a:latin typeface="Arial Black" panose="020B0A04020102020204" pitchFamily="34" charset="0"/>
              </a:rPr>
              <a:t>Equity</a:t>
            </a:r>
          </a:p>
        </p:txBody>
      </p:sp>
      <p:sp>
        <p:nvSpPr>
          <p:cNvPr id="25" name="TextBox 24">
            <a:extLst>
              <a:ext uri="{FF2B5EF4-FFF2-40B4-BE49-F238E27FC236}">
                <a16:creationId xmlns:a16="http://schemas.microsoft.com/office/drawing/2014/main" id="{2B9E71C0-BEE3-EA52-A0A7-0EC76B65CEF0}"/>
              </a:ext>
            </a:extLst>
          </p:cNvPr>
          <p:cNvSpPr txBox="1"/>
          <p:nvPr/>
        </p:nvSpPr>
        <p:spPr>
          <a:xfrm>
            <a:off x="3591434" y="3728471"/>
            <a:ext cx="2243567" cy="438323"/>
          </a:xfrm>
          <a:prstGeom prst="rect">
            <a:avLst/>
          </a:prstGeom>
          <a:noFill/>
        </p:spPr>
        <p:txBody>
          <a:bodyPr wrap="square">
            <a:spAutoFit/>
          </a:bodyPr>
          <a:lstStyle/>
          <a:p>
            <a:pPr algn="ctr"/>
            <a:r>
              <a:rPr lang="en-US" sz="2000" dirty="0">
                <a:latin typeface="Arial Black" panose="020B0A04020102020204" pitchFamily="34" charset="0"/>
              </a:rPr>
              <a:t>Evaluation</a:t>
            </a:r>
          </a:p>
        </p:txBody>
      </p:sp>
      <p:pic>
        <p:nvPicPr>
          <p:cNvPr id="3" name="Picture 2">
            <a:extLst>
              <a:ext uri="{FF2B5EF4-FFF2-40B4-BE49-F238E27FC236}">
                <a16:creationId xmlns:a16="http://schemas.microsoft.com/office/drawing/2014/main" id="{0A5136E0-31DC-E708-CC59-370CB17AAB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3331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1264756"/>
          </a:xfrm>
        </p:spPr>
        <p:txBody>
          <a:bodyPr>
            <a:noAutofit/>
          </a:bodyPr>
          <a:lstStyle/>
          <a:p>
            <a:pPr algn="l"/>
            <a:r>
              <a:rPr lang="en-US" sz="4400" b="1" dirty="0">
                <a:solidFill>
                  <a:schemeClr val="accent1">
                    <a:lumMod val="60000"/>
                    <a:lumOff val="40000"/>
                  </a:schemeClr>
                </a:solidFill>
                <a:latin typeface="Aharoni" panose="02010803020104030203" pitchFamily="2" charset="-79"/>
                <a:cs typeface="Aharoni" panose="02010803020104030203" pitchFamily="2" charset="-79"/>
              </a:rPr>
              <a:t>Driver </a:t>
            </a:r>
            <a:br>
              <a:rPr lang="en-US" sz="4400" b="1" dirty="0">
                <a:solidFill>
                  <a:schemeClr val="accent1">
                    <a:lumMod val="60000"/>
                    <a:lumOff val="40000"/>
                  </a:schemeClr>
                </a:solidFill>
                <a:latin typeface="Aharoni" panose="02010803020104030203" pitchFamily="2" charset="-79"/>
                <a:cs typeface="Aharoni" panose="02010803020104030203" pitchFamily="2" charset="-79"/>
              </a:rPr>
            </a:br>
            <a:r>
              <a:rPr lang="en-US" sz="4400" b="1" dirty="0">
                <a:solidFill>
                  <a:schemeClr val="accent1">
                    <a:lumMod val="60000"/>
                    <a:lumOff val="40000"/>
                  </a:schemeClr>
                </a:solidFill>
                <a:latin typeface="Aharoni" panose="02010803020104030203" pitchFamily="2" charset="-79"/>
                <a:cs typeface="Aharoni" panose="02010803020104030203" pitchFamily="2" charset="-79"/>
              </a:rPr>
              <a:t>Physiology and Physics</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763571" y="1838847"/>
            <a:ext cx="7494309" cy="3005353"/>
          </a:xfrm>
        </p:spPr>
        <p:txBody>
          <a:bodyPr>
            <a:normAutofit fontScale="92500" lnSpcReduction="20000"/>
          </a:bodyPr>
          <a:lstStyle/>
          <a:p>
            <a:pPr marL="457200" indent="-457200" algn="l" fontAlgn="base">
              <a:buFont typeface="Arial" panose="020B0604020202020204" pitchFamily="34" charset="0"/>
              <a:buChar char="•"/>
            </a:pPr>
            <a:r>
              <a:rPr lang="en-US" sz="3000" b="1" dirty="0">
                <a:solidFill>
                  <a:srgbClr val="FFFF00"/>
                </a:solidFill>
              </a:rPr>
              <a:t>Traffic is a fluid, multi-variable environment</a:t>
            </a:r>
          </a:p>
          <a:p>
            <a:pPr marL="457200" indent="-457200" algn="l" fontAlgn="base">
              <a:buFont typeface="Arial" panose="020B0604020202020204" pitchFamily="34" charset="0"/>
              <a:buChar char="•"/>
            </a:pPr>
            <a:r>
              <a:rPr lang="en-US" sz="3000" b="1" dirty="0">
                <a:solidFill>
                  <a:srgbClr val="FFFF00"/>
                </a:solidFill>
              </a:rPr>
              <a:t>The faster we are driving, the narrower our field of vision</a:t>
            </a:r>
          </a:p>
          <a:p>
            <a:pPr marL="457200" indent="-457200" algn="l" fontAlgn="base">
              <a:buFont typeface="Arial" panose="020B0604020202020204" pitchFamily="34" charset="0"/>
              <a:buChar char="•"/>
            </a:pPr>
            <a:r>
              <a:rPr lang="en-US" sz="3000" b="1" dirty="0">
                <a:solidFill>
                  <a:srgbClr val="FFFF00"/>
                </a:solidFill>
              </a:rPr>
              <a:t>The faster we are driving, the less time we have to react</a:t>
            </a:r>
          </a:p>
          <a:p>
            <a:pPr marL="457200" indent="-457200" algn="l" fontAlgn="base">
              <a:buFont typeface="Arial" panose="020B0604020202020204" pitchFamily="34" charset="0"/>
              <a:buChar char="•"/>
            </a:pPr>
            <a:r>
              <a:rPr lang="en-US" sz="3000" b="1" dirty="0">
                <a:solidFill>
                  <a:srgbClr val="FFFF00"/>
                </a:solidFill>
              </a:rPr>
              <a:t>The faster we are driving, the more stopping distance needed by a 3,000-5,000lb motor vehicle</a:t>
            </a:r>
          </a:p>
        </p:txBody>
      </p:sp>
      <p:pic>
        <p:nvPicPr>
          <p:cNvPr id="4" name="Picture 3">
            <a:extLst>
              <a:ext uri="{FF2B5EF4-FFF2-40B4-BE49-F238E27FC236}">
                <a16:creationId xmlns:a16="http://schemas.microsoft.com/office/drawing/2014/main" id="{97CC54CB-C565-6C32-7A10-EACA17DBE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722066B9-6A5A-AB08-18D3-500358900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pic>
        <p:nvPicPr>
          <p:cNvPr id="6" name="Picture 5">
            <a:extLst>
              <a:ext uri="{FF2B5EF4-FFF2-40B4-BE49-F238E27FC236}">
                <a16:creationId xmlns:a16="http://schemas.microsoft.com/office/drawing/2014/main" id="{05DAD486-A8E5-5A5F-F7AB-AB953946D4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3776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1264756"/>
          </a:xfrm>
        </p:spPr>
        <p:txBody>
          <a:bodyPr>
            <a:noAutofit/>
          </a:bodyPr>
          <a:lstStyle/>
          <a:p>
            <a:pPr algn="l"/>
            <a:r>
              <a:rPr lang="en-US" sz="4800" b="1" dirty="0">
                <a:solidFill>
                  <a:schemeClr val="accent1">
                    <a:lumMod val="60000"/>
                    <a:lumOff val="40000"/>
                  </a:schemeClr>
                </a:solidFill>
                <a:latin typeface="Aharoni" panose="02010803020104030203" pitchFamily="2" charset="-79"/>
                <a:cs typeface="Aharoni" panose="02010803020104030203" pitchFamily="2" charset="-79"/>
              </a:rPr>
              <a:t>Reviewing PCIT Data</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763572" y="1838848"/>
            <a:ext cx="7720552" cy="3005352"/>
          </a:xfrm>
        </p:spPr>
        <p:txBody>
          <a:bodyPr>
            <a:normAutofit/>
          </a:bodyPr>
          <a:lstStyle/>
          <a:p>
            <a:pPr algn="l" fontAlgn="base"/>
            <a:r>
              <a:rPr lang="en-US" sz="3000" b="1" dirty="0">
                <a:solidFill>
                  <a:srgbClr val="FFFF00"/>
                </a:solidFill>
              </a:rPr>
              <a:t>PennDOT’s Pennsylvania Crash Information Tool (PCIT) is a public database of car-pedestrian crash </a:t>
            </a:r>
            <a:r>
              <a:rPr lang="en-US" sz="3000" b="1" dirty="0" err="1">
                <a:solidFill>
                  <a:srgbClr val="FFFF00"/>
                </a:solidFill>
              </a:rPr>
              <a:t>dataTrends</a:t>
            </a:r>
            <a:r>
              <a:rPr lang="en-US" sz="3000" b="1" dirty="0">
                <a:solidFill>
                  <a:srgbClr val="FFFF00"/>
                </a:solidFill>
              </a:rPr>
              <a:t> over time (when?)</a:t>
            </a:r>
          </a:p>
          <a:p>
            <a:pPr marL="457200" indent="-457200" algn="l" fontAlgn="base">
              <a:buFont typeface="Arial" panose="020B0604020202020204" pitchFamily="34" charset="0"/>
              <a:buChar char="•"/>
            </a:pPr>
            <a:r>
              <a:rPr lang="en-US" sz="3000" b="1" dirty="0">
                <a:solidFill>
                  <a:srgbClr val="FFFF00"/>
                </a:solidFill>
              </a:rPr>
              <a:t>Geographically and Geometrically (where?)</a:t>
            </a:r>
          </a:p>
          <a:p>
            <a:pPr marL="457200" indent="-457200" algn="l" fontAlgn="base">
              <a:buFont typeface="Arial" panose="020B0604020202020204" pitchFamily="34" charset="0"/>
              <a:buChar char="•"/>
            </a:pPr>
            <a:r>
              <a:rPr lang="en-US" sz="3000" b="1" dirty="0">
                <a:solidFill>
                  <a:srgbClr val="FFFF00"/>
                </a:solidFill>
              </a:rPr>
              <a:t>Related Factors (why?)</a:t>
            </a:r>
          </a:p>
        </p:txBody>
      </p:sp>
      <p:pic>
        <p:nvPicPr>
          <p:cNvPr id="4" name="Picture 3">
            <a:extLst>
              <a:ext uri="{FF2B5EF4-FFF2-40B4-BE49-F238E27FC236}">
                <a16:creationId xmlns:a16="http://schemas.microsoft.com/office/drawing/2014/main" id="{97CC54CB-C565-6C32-7A10-EACA17DBE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722066B9-6A5A-AB08-18D3-500358900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pic>
        <p:nvPicPr>
          <p:cNvPr id="6" name="Picture 5">
            <a:extLst>
              <a:ext uri="{FF2B5EF4-FFF2-40B4-BE49-F238E27FC236}">
                <a16:creationId xmlns:a16="http://schemas.microsoft.com/office/drawing/2014/main" id="{D95655F5-7FB2-652F-7BB0-4FD75EB61D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44671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C117-E433-4ADA-9938-02ABCEB95A8D}"/>
              </a:ext>
            </a:extLst>
          </p:cNvPr>
          <p:cNvSpPr>
            <a:spLocks noGrp="1"/>
          </p:cNvSpPr>
          <p:nvPr>
            <p:ph type="ctrTitle"/>
          </p:nvPr>
        </p:nvSpPr>
        <p:spPr>
          <a:xfrm>
            <a:off x="200615" y="412500"/>
            <a:ext cx="8565356" cy="1344688"/>
          </a:xfrm>
        </p:spPr>
        <p:txBody>
          <a:bodyPr>
            <a:noAutofit/>
          </a:bodyPr>
          <a:lstStyle/>
          <a:p>
            <a:r>
              <a:rPr lang="en-US" sz="4000" b="1" dirty="0">
                <a:solidFill>
                  <a:schemeClr val="accent1">
                    <a:lumMod val="60000"/>
                    <a:lumOff val="40000"/>
                  </a:schemeClr>
                </a:solidFill>
                <a:latin typeface="Aharoni" panose="02010803020104030203" pitchFamily="2" charset="-79"/>
                <a:cs typeface="Aharoni" panose="02010803020104030203" pitchFamily="2" charset="-79"/>
              </a:rPr>
              <a:t>PCIT Public Data Limitations</a:t>
            </a:r>
          </a:p>
        </p:txBody>
      </p:sp>
      <p:sp>
        <p:nvSpPr>
          <p:cNvPr id="3" name="Subtitle 2">
            <a:extLst>
              <a:ext uri="{FF2B5EF4-FFF2-40B4-BE49-F238E27FC236}">
                <a16:creationId xmlns:a16="http://schemas.microsoft.com/office/drawing/2014/main" id="{CC37E4EB-B451-4248-9924-4CC985CD9A98}"/>
              </a:ext>
            </a:extLst>
          </p:cNvPr>
          <p:cNvSpPr>
            <a:spLocks noGrp="1"/>
          </p:cNvSpPr>
          <p:nvPr>
            <p:ph type="subTitle" idx="1"/>
          </p:nvPr>
        </p:nvSpPr>
        <p:spPr>
          <a:xfrm>
            <a:off x="763572" y="1838848"/>
            <a:ext cx="7720552" cy="3005352"/>
          </a:xfrm>
        </p:spPr>
        <p:txBody>
          <a:bodyPr>
            <a:normAutofit fontScale="92500"/>
          </a:bodyPr>
          <a:lstStyle/>
          <a:p>
            <a:pPr algn="l" fontAlgn="base"/>
            <a:r>
              <a:rPr lang="en-US" sz="3000" b="1" dirty="0">
                <a:solidFill>
                  <a:srgbClr val="FFFF00"/>
                </a:solidFill>
              </a:rPr>
              <a:t>Limitations in crash reporting and public dataset</a:t>
            </a:r>
          </a:p>
          <a:p>
            <a:pPr marL="457200" indent="-457200" algn="l" fontAlgn="base">
              <a:buFont typeface="Arial" panose="020B0604020202020204" pitchFamily="34" charset="0"/>
              <a:buChar char="•"/>
            </a:pPr>
            <a:r>
              <a:rPr lang="en-US" sz="3000" b="1" dirty="0">
                <a:solidFill>
                  <a:srgbClr val="FFFF00"/>
                </a:solidFill>
              </a:rPr>
              <a:t>Speeding might not be indicated unless &gt;10mph over limit</a:t>
            </a:r>
          </a:p>
          <a:p>
            <a:pPr marL="457200" indent="-457200" algn="l" fontAlgn="base">
              <a:buFont typeface="Arial" panose="020B0604020202020204" pitchFamily="34" charset="0"/>
              <a:buChar char="•"/>
            </a:pPr>
            <a:r>
              <a:rPr lang="en-US" sz="3000" b="1" dirty="0">
                <a:solidFill>
                  <a:srgbClr val="FFFF00"/>
                </a:solidFill>
              </a:rPr>
              <a:t>Can’t sort by road speed limit or traffic volume</a:t>
            </a:r>
          </a:p>
          <a:p>
            <a:pPr marL="457200" indent="-457200" algn="l" fontAlgn="base">
              <a:buFont typeface="Arial" panose="020B0604020202020204" pitchFamily="34" charset="0"/>
              <a:buChar char="•"/>
            </a:pPr>
            <a:r>
              <a:rPr lang="en-US" sz="3000" b="1" dirty="0">
                <a:solidFill>
                  <a:srgbClr val="FFFF00"/>
                </a:solidFill>
              </a:rPr>
              <a:t>Doesn’t tell full story about pedestrian</a:t>
            </a:r>
          </a:p>
        </p:txBody>
      </p:sp>
      <p:pic>
        <p:nvPicPr>
          <p:cNvPr id="4" name="Picture 3">
            <a:extLst>
              <a:ext uri="{FF2B5EF4-FFF2-40B4-BE49-F238E27FC236}">
                <a16:creationId xmlns:a16="http://schemas.microsoft.com/office/drawing/2014/main" id="{97CC54CB-C565-6C32-7A10-EACA17DBE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72" y="4925860"/>
            <a:ext cx="792035" cy="1519640"/>
          </a:xfrm>
          <a:prstGeom prst="rect">
            <a:avLst/>
          </a:prstGeom>
        </p:spPr>
      </p:pic>
      <p:pic>
        <p:nvPicPr>
          <p:cNvPr id="5" name="Picture 4">
            <a:extLst>
              <a:ext uri="{FF2B5EF4-FFF2-40B4-BE49-F238E27FC236}">
                <a16:creationId xmlns:a16="http://schemas.microsoft.com/office/drawing/2014/main" id="{722066B9-6A5A-AB08-18D3-500358900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15" y="5262403"/>
            <a:ext cx="1264757" cy="1264757"/>
          </a:xfrm>
          <a:prstGeom prst="rect">
            <a:avLst/>
          </a:prstGeom>
          <a:noFill/>
          <a:ln>
            <a:noFill/>
          </a:ln>
        </p:spPr>
      </p:pic>
      <p:pic>
        <p:nvPicPr>
          <p:cNvPr id="6" name="Picture 5">
            <a:extLst>
              <a:ext uri="{FF2B5EF4-FFF2-40B4-BE49-F238E27FC236}">
                <a16:creationId xmlns:a16="http://schemas.microsoft.com/office/drawing/2014/main" id="{C736FF69-B5D5-1D76-44F4-011AF18B46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8593" y="-59993"/>
            <a:ext cx="1661043" cy="12835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62158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3647</TotalTime>
  <Words>1617</Words>
  <Application>Microsoft Office PowerPoint</Application>
  <PresentationFormat>On-screen Show (4:3)</PresentationFormat>
  <Paragraphs>164</Paragraphs>
  <Slides>42</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Aharoni</vt:lpstr>
      <vt:lpstr>Arial</vt:lpstr>
      <vt:lpstr>Arial Black</vt:lpstr>
      <vt:lpstr>Calibri</vt:lpstr>
      <vt:lpstr>Calibri Light</vt:lpstr>
      <vt:lpstr>Segoe Print</vt:lpstr>
      <vt:lpstr>Times</vt:lpstr>
      <vt:lpstr>Office Theme</vt:lpstr>
      <vt:lpstr>Adobe Acrobat Document</vt:lpstr>
      <vt:lpstr>Yield to Pedestrians Slow Down, Look Around  </vt:lpstr>
      <vt:lpstr>CAT’s Mission</vt:lpstr>
      <vt:lpstr>Who does CAT serve?</vt:lpstr>
      <vt:lpstr>Who does CAT work with?</vt:lpstr>
      <vt:lpstr>Let’s Talk the Walk</vt:lpstr>
      <vt:lpstr>7 E’s of Transportation </vt:lpstr>
      <vt:lpstr>Driver  Physiology and Physics</vt:lpstr>
      <vt:lpstr>Reviewing PCIT Data</vt:lpstr>
      <vt:lpstr>PCIT Public Data Limitations</vt:lpstr>
      <vt:lpstr>Being a pedestrian in the Lehigh Valley…</vt:lpstr>
      <vt:lpstr>Reportable Car-Pedestrian Crashes  in the Lehigh Valley</vt:lpstr>
      <vt:lpstr>We have a traffic safety problem  in the Lehigh Valley (all reportable crashes)</vt:lpstr>
      <vt:lpstr>Reportable Crashes with Cars Striking Pedestrians City of Allentown</vt:lpstr>
      <vt:lpstr>Reportable Crashes with Cars Striking Pedestrians City of Bethlehem - Overall</vt:lpstr>
      <vt:lpstr>Crashes with Cars Striking Pedestrians  City of Bethlehem - Northside</vt:lpstr>
      <vt:lpstr>Crashes with Cars Striking Pedestrians  City of Bethlehem - Southside</vt:lpstr>
      <vt:lpstr>Reportable Crashes with Cars Striking Pedestrian - City of Bethlehem</vt:lpstr>
      <vt:lpstr>Reportable Crashes with Cars Striking Pedestrians - City of Easton</vt:lpstr>
      <vt:lpstr>How can CTAC be involved?</vt:lpstr>
      <vt:lpstr>Yield to Pedestrians Survey Preliminary Data as of 11/9/2022</vt:lpstr>
      <vt:lpstr>Yield to Pedestrians Survey Preliminary Data as of 11/9/2022</vt:lpstr>
      <vt:lpstr>Yield to Pedestrians Survey Preliminary Data as of 11/9/2022</vt:lpstr>
      <vt:lpstr>Yield to Pedestrians Survey Preliminary Data as of 11/9/2022</vt:lpstr>
      <vt:lpstr>Yield to Pedestrians Survey Preliminary Data as of 11/9/2022</vt:lpstr>
      <vt:lpstr>Yield to Pedestrians Survey Preliminary Data as of 11/9/2022</vt:lpstr>
      <vt:lpstr>CAT’s  Yield to Pedestrians Initiative </vt:lpstr>
      <vt:lpstr>Eureka California</vt:lpstr>
      <vt:lpstr>PowerPoint Presentation</vt:lpstr>
      <vt:lpstr>PowerPoint Presentation</vt:lpstr>
      <vt:lpstr>Slow Down, Look Around Yield to Pedestrians, It’s the Law </vt:lpstr>
      <vt:lpstr>Positive Messages</vt:lpstr>
      <vt:lpstr>Positive Messages</vt:lpstr>
      <vt:lpstr>CAT Street Banner Concept</vt:lpstr>
      <vt:lpstr>CAT Street Banners</vt:lpstr>
      <vt:lpstr>Opening Day Event!  June 10, 2023  Rose Garden Park Bethlehem, PA   A celebration of walking, wheeling, the original and most fundamental form of transportation </vt:lpstr>
      <vt:lpstr>Activities to  continue throughout the  summer. </vt:lpstr>
      <vt:lpstr>Discussion</vt:lpstr>
      <vt:lpstr>Learn more about CAT  Call: 610-954-5744  Email: cat@lvcat.org  Visit: 1935 W Broad St, Bethlehem, PA 18018  Web: LVCAT.org  facebook.com/lvcat/ instagram.com/cat_lehighvalley</vt:lpstr>
      <vt:lpstr>CAT means choices…</vt:lpstr>
      <vt:lpstr>What helps pedestrians?</vt:lpstr>
      <vt:lpstr>Instead of seeing this on our streets…</vt:lpstr>
      <vt:lpstr>Let’s see this…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Successful Cycling</dc:title>
  <dc:creator>scott slingerland</dc:creator>
  <cp:lastModifiedBy>CAT Office</cp:lastModifiedBy>
  <cp:revision>142</cp:revision>
  <cp:lastPrinted>2023-02-21T15:27:43Z</cp:lastPrinted>
  <dcterms:created xsi:type="dcterms:W3CDTF">2019-02-27T13:18:50Z</dcterms:created>
  <dcterms:modified xsi:type="dcterms:W3CDTF">2023-06-01T09:42:01Z</dcterms:modified>
</cp:coreProperties>
</file>