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256" r:id="rId2"/>
    <p:sldId id="261" r:id="rId3"/>
    <p:sldId id="269" r:id="rId4"/>
    <p:sldId id="301" r:id="rId5"/>
    <p:sldId id="302" r:id="rId6"/>
    <p:sldId id="354" r:id="rId7"/>
    <p:sldId id="353" r:id="rId8"/>
    <p:sldId id="348" r:id="rId9"/>
    <p:sldId id="303" r:id="rId10"/>
    <p:sldId id="346" r:id="rId11"/>
    <p:sldId id="347" r:id="rId12"/>
    <p:sldId id="304" r:id="rId13"/>
    <p:sldId id="305" r:id="rId14"/>
    <p:sldId id="306" r:id="rId15"/>
    <p:sldId id="307" r:id="rId16"/>
    <p:sldId id="335" r:id="rId17"/>
    <p:sldId id="258" r:id="rId18"/>
    <p:sldId id="336" r:id="rId19"/>
    <p:sldId id="293" r:id="rId20"/>
    <p:sldId id="333" r:id="rId21"/>
    <p:sldId id="329" r:id="rId22"/>
    <p:sldId id="259" r:id="rId23"/>
    <p:sldId id="339" r:id="rId24"/>
    <p:sldId id="260" r:id="rId25"/>
    <p:sldId id="315" r:id="rId26"/>
    <p:sldId id="332" r:id="rId27"/>
    <p:sldId id="263" r:id="rId28"/>
    <p:sldId id="400" r:id="rId29"/>
    <p:sldId id="342" r:id="rId30"/>
    <p:sldId id="401" r:id="rId31"/>
    <p:sldId id="393" r:id="rId32"/>
    <p:sldId id="272" r:id="rId33"/>
    <p:sldId id="309" r:id="rId34"/>
    <p:sldId id="359" r:id="rId35"/>
    <p:sldId id="274" r:id="rId36"/>
    <p:sldId id="350" r:id="rId37"/>
    <p:sldId id="338" r:id="rId38"/>
    <p:sldId id="373" r:id="rId39"/>
    <p:sldId id="371" r:id="rId40"/>
    <p:sldId id="372" r:id="rId41"/>
    <p:sldId id="394" r:id="rId42"/>
    <p:sldId id="270" r:id="rId43"/>
    <p:sldId id="287" r:id="rId44"/>
    <p:sldId id="294" r:id="rId45"/>
    <p:sldId id="320" r:id="rId46"/>
    <p:sldId id="321" r:id="rId47"/>
    <p:sldId id="322" r:id="rId48"/>
    <p:sldId id="279" r:id="rId49"/>
    <p:sldId id="381" r:id="rId50"/>
    <p:sldId id="392" r:id="rId51"/>
    <p:sldId id="277" r:id="rId52"/>
    <p:sldId id="308" r:id="rId53"/>
    <p:sldId id="271" r:id="rId54"/>
    <p:sldId id="317" r:id="rId55"/>
    <p:sldId id="281" r:id="rId56"/>
    <p:sldId id="292" r:id="rId57"/>
    <p:sldId id="396" r:id="rId58"/>
    <p:sldId id="395" r:id="rId59"/>
    <p:sldId id="377" r:id="rId60"/>
    <p:sldId id="291" r:id="rId61"/>
    <p:sldId id="397" r:id="rId62"/>
    <p:sldId id="376" r:id="rId63"/>
    <p:sldId id="380" r:id="rId64"/>
    <p:sldId id="378" r:id="rId65"/>
    <p:sldId id="398" r:id="rId66"/>
    <p:sldId id="399" r:id="rId67"/>
    <p:sldId id="391" r:id="rId68"/>
    <p:sldId id="375" r:id="rId69"/>
    <p:sldId id="325" r:id="rId70"/>
    <p:sldId id="387" r:id="rId71"/>
    <p:sldId id="363" r:id="rId72"/>
    <p:sldId id="328" r:id="rId73"/>
    <p:sldId id="343" r:id="rId74"/>
    <p:sldId id="316" r:id="rId7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3DC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 of 2021 Budget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cat>
            <c:strRef>
              <c:f>Sheet1!$A$2:$A$7</c:f>
              <c:strCache>
                <c:ptCount val="6"/>
                <c:pt idx="0">
                  <c:v>Real Estate Taxes</c:v>
                </c:pt>
                <c:pt idx="1">
                  <c:v>Act 511 Taxes</c:v>
                </c:pt>
                <c:pt idx="2">
                  <c:v>Grants</c:v>
                </c:pt>
                <c:pt idx="3">
                  <c:v>Casino Host Fee</c:v>
                </c:pt>
                <c:pt idx="4">
                  <c:v>Department Earnings</c:v>
                </c:pt>
                <c:pt idx="5">
                  <c:v>All Other</c:v>
                </c:pt>
              </c:strCache>
            </c:strRef>
          </c:cat>
          <c:val>
            <c:numRef>
              <c:f>Sheet1!$B$2:$B$7</c:f>
              <c:numCache>
                <c:formatCode>General</c:formatCode>
                <c:ptCount val="6"/>
                <c:pt idx="0">
                  <c:v>37</c:v>
                </c:pt>
                <c:pt idx="1">
                  <c:v>17</c:v>
                </c:pt>
                <c:pt idx="2">
                  <c:v>14</c:v>
                </c:pt>
                <c:pt idx="3">
                  <c:v>11</c:v>
                </c:pt>
                <c:pt idx="4">
                  <c:v>8</c:v>
                </c:pt>
                <c:pt idx="5">
                  <c:v>13</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 of 2021 Budget</c:v>
                </c:pt>
              </c:strCache>
            </c:strRef>
          </c:tx>
          <c:dPt>
            <c:idx val="0"/>
            <c:bubble3D val="0"/>
            <c:spPr>
              <a:solidFill>
                <a:schemeClr val="accent1">
                  <a:lumMod val="60000"/>
                  <a:lumOff val="40000"/>
                </a:schemeClr>
              </a:solidFill>
              <a:ln w="19050">
                <a:solidFill>
                  <a:schemeClr val="lt1"/>
                </a:solidFill>
              </a:ln>
              <a:effectLst/>
            </c:spPr>
          </c:dPt>
          <c:dPt>
            <c:idx val="1"/>
            <c:bubble3D val="0"/>
            <c:spPr>
              <a:solidFill>
                <a:srgbClr val="0070C0"/>
              </a:solidFill>
              <a:ln w="19050">
                <a:solidFill>
                  <a:schemeClr val="lt1"/>
                </a:solidFill>
              </a:ln>
              <a:effectLst/>
            </c:spPr>
          </c:dPt>
          <c:dPt>
            <c:idx val="2"/>
            <c:bubble3D val="0"/>
            <c:spPr>
              <a:solidFill>
                <a:schemeClr val="bg1">
                  <a:lumMod val="75000"/>
                </a:schemeClr>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rgbClr val="00B050"/>
              </a:solidFill>
              <a:ln w="19050">
                <a:solidFill>
                  <a:schemeClr val="lt1"/>
                </a:solidFill>
              </a:ln>
              <a:effectLst/>
            </c:spPr>
          </c:dPt>
          <c:cat>
            <c:strRef>
              <c:f>Sheet1!$A$2:$A$6</c:f>
              <c:strCache>
                <c:ptCount val="5"/>
                <c:pt idx="0">
                  <c:v>Personnel - Public Safety</c:v>
                </c:pt>
                <c:pt idx="1">
                  <c:v>Personnel - All Other</c:v>
                </c:pt>
                <c:pt idx="2">
                  <c:v>Purchased Services</c:v>
                </c:pt>
                <c:pt idx="3">
                  <c:v>Debt</c:v>
                </c:pt>
                <c:pt idx="4">
                  <c:v>Equipment, Materials, Supplies</c:v>
                </c:pt>
              </c:strCache>
            </c:strRef>
          </c:cat>
          <c:val>
            <c:numRef>
              <c:f>Sheet1!$B$2:$B$6</c:f>
              <c:numCache>
                <c:formatCode>General</c:formatCode>
                <c:ptCount val="5"/>
                <c:pt idx="0">
                  <c:v>50</c:v>
                </c:pt>
                <c:pt idx="1">
                  <c:v>22</c:v>
                </c:pt>
                <c:pt idx="2">
                  <c:v>14</c:v>
                </c:pt>
                <c:pt idx="3">
                  <c:v>10</c:v>
                </c:pt>
                <c:pt idx="4">
                  <c:v>4</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30629707327064E-2"/>
          <c:y val="0.14351882230003832"/>
          <c:w val="0.89801159083302495"/>
          <c:h val="0.67641315983538308"/>
        </c:manualLayout>
      </c:layout>
      <c:barChart>
        <c:barDir val="col"/>
        <c:grouping val="clustered"/>
        <c:varyColors val="0"/>
        <c:ser>
          <c:idx val="0"/>
          <c:order val="0"/>
          <c:tx>
            <c:strRef>
              <c:f>Sheet1!$B$1</c:f>
              <c:strCache>
                <c:ptCount val="1"/>
                <c:pt idx="0">
                  <c:v>Projected Deficit</c:v>
                </c:pt>
              </c:strCache>
            </c:strRef>
          </c:tx>
          <c:spPr>
            <a:solidFill>
              <a:srgbClr val="FF0000"/>
            </a:solidFill>
            <a:ln>
              <a:noFill/>
            </a:ln>
            <a:effectLst/>
          </c:spPr>
          <c:invertIfNegative val="0"/>
          <c:cat>
            <c:numRef>
              <c:f>Sheet1!$A$2:$A$6</c:f>
              <c:numCache>
                <c:formatCode>General</c:formatCode>
                <c:ptCount val="5"/>
              </c:numCache>
            </c:numRef>
          </c:cat>
          <c:val>
            <c:numRef>
              <c:f>Sheet1!$B$2:$B$6</c:f>
              <c:numCache>
                <c:formatCode>"$"#,##0</c:formatCode>
                <c:ptCount val="5"/>
                <c:pt idx="0">
                  <c:v>-2429096</c:v>
                </c:pt>
                <c:pt idx="1">
                  <c:v>-5024456</c:v>
                </c:pt>
                <c:pt idx="2">
                  <c:v>-6128583</c:v>
                </c:pt>
                <c:pt idx="3">
                  <c:v>-9074337</c:v>
                </c:pt>
                <c:pt idx="4">
                  <c:v>-10632176</c:v>
                </c:pt>
              </c:numCache>
            </c:numRef>
          </c:val>
        </c:ser>
        <c:dLbls>
          <c:showLegendKey val="0"/>
          <c:showVal val="0"/>
          <c:showCatName val="0"/>
          <c:showSerName val="0"/>
          <c:showPercent val="0"/>
          <c:showBubbleSize val="0"/>
        </c:dLbls>
        <c:gapWidth val="219"/>
        <c:overlap val="-27"/>
        <c:axId val="418593936"/>
        <c:axId val="418599816"/>
      </c:barChart>
      <c:catAx>
        <c:axId val="41859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599816"/>
        <c:crosses val="autoZero"/>
        <c:auto val="1"/>
        <c:lblAlgn val="ctr"/>
        <c:lblOffset val="100"/>
        <c:noMultiLvlLbl val="0"/>
      </c:catAx>
      <c:valAx>
        <c:axId val="4185998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8593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30629707327064E-2"/>
          <c:y val="0.14351882230003832"/>
          <c:w val="0.89801159083302495"/>
          <c:h val="0.67641315983538308"/>
        </c:manualLayout>
      </c:layout>
      <c:barChart>
        <c:barDir val="col"/>
        <c:grouping val="clustered"/>
        <c:varyColors val="0"/>
        <c:ser>
          <c:idx val="0"/>
          <c:order val="0"/>
          <c:tx>
            <c:strRef>
              <c:f>Sheet1!$B$1</c:f>
              <c:strCache>
                <c:ptCount val="1"/>
                <c:pt idx="0">
                  <c:v>Projected Deficit</c:v>
                </c:pt>
              </c:strCache>
            </c:strRef>
          </c:tx>
          <c:spPr>
            <a:solidFill>
              <a:srgbClr val="FF0000"/>
            </a:solidFill>
            <a:ln>
              <a:noFill/>
            </a:ln>
            <a:effectLst/>
          </c:spPr>
          <c:invertIfNegative val="0"/>
          <c:cat>
            <c:numRef>
              <c:f>Sheet1!$A$2:$A$6</c:f>
              <c:numCache>
                <c:formatCode>General</c:formatCode>
                <c:ptCount val="5"/>
              </c:numCache>
            </c:numRef>
          </c:cat>
          <c:val>
            <c:numRef>
              <c:f>Sheet1!$B$2:$B$6</c:f>
              <c:numCache>
                <c:formatCode>"$"#,##0</c:formatCode>
                <c:ptCount val="5"/>
                <c:pt idx="0">
                  <c:v>-2429096</c:v>
                </c:pt>
                <c:pt idx="1">
                  <c:v>-5024456</c:v>
                </c:pt>
                <c:pt idx="2">
                  <c:v>-6128583</c:v>
                </c:pt>
                <c:pt idx="3">
                  <c:v>-9074337</c:v>
                </c:pt>
                <c:pt idx="4">
                  <c:v>-10632176</c:v>
                </c:pt>
              </c:numCache>
            </c:numRef>
          </c:val>
        </c:ser>
        <c:dLbls>
          <c:showLegendKey val="0"/>
          <c:showVal val="0"/>
          <c:showCatName val="0"/>
          <c:showSerName val="0"/>
          <c:showPercent val="0"/>
          <c:showBubbleSize val="0"/>
        </c:dLbls>
        <c:gapWidth val="219"/>
        <c:overlap val="-27"/>
        <c:axId val="8678400"/>
        <c:axId val="8680752"/>
      </c:barChart>
      <c:catAx>
        <c:axId val="867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0752"/>
        <c:crosses val="autoZero"/>
        <c:auto val="1"/>
        <c:lblAlgn val="ctr"/>
        <c:lblOffset val="100"/>
        <c:noMultiLvlLbl val="0"/>
      </c:catAx>
      <c:valAx>
        <c:axId val="86807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784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63492947618859"/>
          <c:y val="0.14721132154577454"/>
          <c:w val="0.89801159083302495"/>
          <c:h val="0.67641315983538308"/>
        </c:manualLayout>
      </c:layout>
      <c:barChart>
        <c:barDir val="col"/>
        <c:grouping val="clustered"/>
        <c:varyColors val="0"/>
        <c:ser>
          <c:idx val="0"/>
          <c:order val="0"/>
          <c:tx>
            <c:strRef>
              <c:f>Sheet1!$B$1</c:f>
              <c:strCache>
                <c:ptCount val="1"/>
                <c:pt idx="0">
                  <c:v>Projected Deficit</c:v>
                </c:pt>
              </c:strCache>
            </c:strRef>
          </c:tx>
          <c:spPr>
            <a:solidFill>
              <a:srgbClr val="FF0000"/>
            </a:solidFill>
            <a:ln>
              <a:noFill/>
            </a:ln>
            <a:effectLst/>
          </c:spPr>
          <c:invertIfNegative val="0"/>
          <c:cat>
            <c:numRef>
              <c:f>Sheet1!$A$2:$A$6</c:f>
              <c:numCache>
                <c:formatCode>General</c:formatCode>
                <c:ptCount val="5"/>
              </c:numCache>
            </c:numRef>
          </c:cat>
          <c:val>
            <c:numRef>
              <c:f>Sheet1!$B$2:$B$6</c:f>
              <c:numCache>
                <c:formatCode>"$"#,##0</c:formatCode>
                <c:ptCount val="5"/>
                <c:pt idx="0">
                  <c:v>-2429096</c:v>
                </c:pt>
                <c:pt idx="1">
                  <c:v>-5024456</c:v>
                </c:pt>
                <c:pt idx="2">
                  <c:v>-6128583</c:v>
                </c:pt>
                <c:pt idx="3">
                  <c:v>-9074337</c:v>
                </c:pt>
                <c:pt idx="4">
                  <c:v>-10632176</c:v>
                </c:pt>
              </c:numCache>
            </c:numRef>
          </c:val>
        </c:ser>
        <c:dLbls>
          <c:showLegendKey val="0"/>
          <c:showVal val="0"/>
          <c:showCatName val="0"/>
          <c:showSerName val="0"/>
          <c:showPercent val="0"/>
          <c:showBubbleSize val="0"/>
        </c:dLbls>
        <c:gapWidth val="219"/>
        <c:overlap val="-27"/>
        <c:axId val="8682712"/>
        <c:axId val="8681928"/>
      </c:barChart>
      <c:catAx>
        <c:axId val="8682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1928"/>
        <c:crosses val="autoZero"/>
        <c:auto val="1"/>
        <c:lblAlgn val="ctr"/>
        <c:lblOffset val="100"/>
        <c:noMultiLvlLbl val="0"/>
      </c:catAx>
      <c:valAx>
        <c:axId val="86819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827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48745623931431E-2"/>
          <c:y val="0.21179199276827557"/>
          <c:w val="0.89801159083302495"/>
          <c:h val="0.67641315983538308"/>
        </c:manualLayout>
      </c:layout>
      <c:barChart>
        <c:barDir val="col"/>
        <c:grouping val="clustered"/>
        <c:varyColors val="0"/>
        <c:ser>
          <c:idx val="0"/>
          <c:order val="0"/>
          <c:tx>
            <c:strRef>
              <c:f>Sheet1!$B$1</c:f>
              <c:strCache>
                <c:ptCount val="1"/>
                <c:pt idx="0">
                  <c:v>Annual Debt Service</c:v>
                </c:pt>
              </c:strCache>
            </c:strRef>
          </c:tx>
          <c:spPr>
            <a:solidFill>
              <a:schemeClr val="accent1"/>
            </a:solidFill>
            <a:ln>
              <a:noFill/>
            </a:ln>
            <a:effectLst/>
          </c:spPr>
          <c:invertIfNegative val="0"/>
          <c:cat>
            <c:numRef>
              <c:f>Sheet1!$A$2:$A$15</c:f>
              <c:numCache>
                <c:formatCode>General</c:formatCode>
                <c:ptCount val="14"/>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numCache>
            </c:numRef>
          </c:cat>
          <c:val>
            <c:numRef>
              <c:f>Sheet1!$B$2:$B$15</c:f>
              <c:numCache>
                <c:formatCode>General</c:formatCode>
                <c:ptCount val="14"/>
                <c:pt idx="0">
                  <c:v>10746811</c:v>
                </c:pt>
                <c:pt idx="1">
                  <c:v>11251469</c:v>
                </c:pt>
                <c:pt idx="2">
                  <c:v>10883211</c:v>
                </c:pt>
                <c:pt idx="3">
                  <c:v>10885319</c:v>
                </c:pt>
                <c:pt idx="4">
                  <c:v>10889685</c:v>
                </c:pt>
                <c:pt idx="5">
                  <c:v>10884227</c:v>
                </c:pt>
                <c:pt idx="6">
                  <c:v>10897521</c:v>
                </c:pt>
                <c:pt idx="7">
                  <c:v>10023009</c:v>
                </c:pt>
                <c:pt idx="8">
                  <c:v>9366531</c:v>
                </c:pt>
                <c:pt idx="9">
                  <c:v>9107638</c:v>
                </c:pt>
                <c:pt idx="10">
                  <c:v>9114302</c:v>
                </c:pt>
                <c:pt idx="11">
                  <c:v>8152670</c:v>
                </c:pt>
                <c:pt idx="12">
                  <c:v>5274540</c:v>
                </c:pt>
                <c:pt idx="13">
                  <c:v>4855849</c:v>
                </c:pt>
              </c:numCache>
            </c:numRef>
          </c:val>
        </c:ser>
        <c:dLbls>
          <c:showLegendKey val="0"/>
          <c:showVal val="0"/>
          <c:showCatName val="0"/>
          <c:showSerName val="0"/>
          <c:showPercent val="0"/>
          <c:showBubbleSize val="0"/>
        </c:dLbls>
        <c:gapWidth val="219"/>
        <c:overlap val="-27"/>
        <c:axId val="453208328"/>
        <c:axId val="453210680"/>
      </c:barChart>
      <c:catAx>
        <c:axId val="453208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10680"/>
        <c:crosses val="autoZero"/>
        <c:auto val="1"/>
        <c:lblAlgn val="ctr"/>
        <c:lblOffset val="100"/>
        <c:noMultiLvlLbl val="0"/>
      </c:catAx>
      <c:valAx>
        <c:axId val="4532106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083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48745623931431E-2"/>
          <c:y val="0.21179199276827557"/>
          <c:w val="0.89801159083302495"/>
          <c:h val="0.67641315983538308"/>
        </c:manualLayout>
      </c:layout>
      <c:barChart>
        <c:barDir val="col"/>
        <c:grouping val="clustered"/>
        <c:varyColors val="0"/>
        <c:ser>
          <c:idx val="0"/>
          <c:order val="0"/>
          <c:tx>
            <c:strRef>
              <c:f>Sheet1!$B$1</c:f>
              <c:strCache>
                <c:ptCount val="1"/>
                <c:pt idx="0">
                  <c:v>Annual Debt Service</c:v>
                </c:pt>
              </c:strCache>
            </c:strRef>
          </c:tx>
          <c:spPr>
            <a:solidFill>
              <a:schemeClr val="accent1"/>
            </a:solidFill>
            <a:ln>
              <a:noFill/>
            </a:ln>
            <a:effectLst/>
          </c:spPr>
          <c:invertIfNegative val="0"/>
          <c:cat>
            <c:numRef>
              <c:f>Sheet1!$A$2:$A$16</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numCache>
            </c:numRef>
          </c:cat>
          <c:val>
            <c:numRef>
              <c:f>Sheet1!$B$2:$B$16</c:f>
              <c:numCache>
                <c:formatCode>General</c:formatCode>
                <c:ptCount val="15"/>
                <c:pt idx="0">
                  <c:v>10746811</c:v>
                </c:pt>
                <c:pt idx="1">
                  <c:v>11667469</c:v>
                </c:pt>
                <c:pt idx="2">
                  <c:v>11299211</c:v>
                </c:pt>
                <c:pt idx="3">
                  <c:v>11721319</c:v>
                </c:pt>
                <c:pt idx="4">
                  <c:v>11725685</c:v>
                </c:pt>
                <c:pt idx="5">
                  <c:v>12145227</c:v>
                </c:pt>
                <c:pt idx="6">
                  <c:v>12158521</c:v>
                </c:pt>
                <c:pt idx="7">
                  <c:v>11713009</c:v>
                </c:pt>
                <c:pt idx="8">
                  <c:v>11056531</c:v>
                </c:pt>
                <c:pt idx="9">
                  <c:v>11232638</c:v>
                </c:pt>
                <c:pt idx="10">
                  <c:v>11239302</c:v>
                </c:pt>
                <c:pt idx="11">
                  <c:v>10721670</c:v>
                </c:pt>
                <c:pt idx="12">
                  <c:v>7843540</c:v>
                </c:pt>
                <c:pt idx="13">
                  <c:v>7876849</c:v>
                </c:pt>
              </c:numCache>
            </c:numRef>
          </c:val>
        </c:ser>
        <c:dLbls>
          <c:showLegendKey val="0"/>
          <c:showVal val="0"/>
          <c:showCatName val="0"/>
          <c:showSerName val="0"/>
          <c:showPercent val="0"/>
          <c:showBubbleSize val="0"/>
        </c:dLbls>
        <c:gapWidth val="219"/>
        <c:overlap val="-27"/>
        <c:axId val="453206760"/>
        <c:axId val="453211072"/>
      </c:barChart>
      <c:catAx>
        <c:axId val="453206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11072"/>
        <c:crosses val="autoZero"/>
        <c:auto val="1"/>
        <c:lblAlgn val="ctr"/>
        <c:lblOffset val="100"/>
        <c:noMultiLvlLbl val="0"/>
      </c:catAx>
      <c:valAx>
        <c:axId val="4532110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06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48745623931431E-2"/>
          <c:y val="0.21179199276827557"/>
          <c:w val="0.89801159083302495"/>
          <c:h val="0.67641315983538308"/>
        </c:manualLayout>
      </c:layout>
      <c:barChart>
        <c:barDir val="col"/>
        <c:grouping val="clustered"/>
        <c:varyColors val="0"/>
        <c:ser>
          <c:idx val="0"/>
          <c:order val="0"/>
          <c:tx>
            <c:strRef>
              <c:f>Sheet1!$B$1</c:f>
              <c:strCache>
                <c:ptCount val="1"/>
                <c:pt idx="0">
                  <c:v>Annual Debt Service</c:v>
                </c:pt>
              </c:strCache>
            </c:strRef>
          </c:tx>
          <c:spPr>
            <a:solidFill>
              <a:schemeClr val="accent1"/>
            </a:solidFill>
            <a:ln>
              <a:noFill/>
            </a:ln>
            <a:effectLst/>
          </c:spPr>
          <c:invertIfNegative val="0"/>
          <c:cat>
            <c:numRef>
              <c:f>Sheet1!$A$2:$A$15</c:f>
              <c:numCache>
                <c:formatCode>General</c:formatCode>
                <c:ptCount val="14"/>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numCache>
            </c:numRef>
          </c:cat>
          <c:val>
            <c:numRef>
              <c:f>Sheet1!$B$2:$B$15</c:f>
              <c:numCache>
                <c:formatCode>General</c:formatCode>
                <c:ptCount val="14"/>
                <c:pt idx="0">
                  <c:v>10746811</c:v>
                </c:pt>
                <c:pt idx="1">
                  <c:v>11251469</c:v>
                </c:pt>
                <c:pt idx="2">
                  <c:v>10883211</c:v>
                </c:pt>
                <c:pt idx="3">
                  <c:v>10885319</c:v>
                </c:pt>
                <c:pt idx="4">
                  <c:v>10889685</c:v>
                </c:pt>
                <c:pt idx="5">
                  <c:v>10884227</c:v>
                </c:pt>
                <c:pt idx="6">
                  <c:v>10897521</c:v>
                </c:pt>
                <c:pt idx="7">
                  <c:v>10023009</c:v>
                </c:pt>
                <c:pt idx="8">
                  <c:v>9366531</c:v>
                </c:pt>
                <c:pt idx="9">
                  <c:v>9107638</c:v>
                </c:pt>
                <c:pt idx="10">
                  <c:v>9114302</c:v>
                </c:pt>
                <c:pt idx="11">
                  <c:v>8152670</c:v>
                </c:pt>
                <c:pt idx="12">
                  <c:v>5274540</c:v>
                </c:pt>
                <c:pt idx="13">
                  <c:v>4855849</c:v>
                </c:pt>
              </c:numCache>
            </c:numRef>
          </c:val>
        </c:ser>
        <c:dLbls>
          <c:showLegendKey val="0"/>
          <c:showVal val="0"/>
          <c:showCatName val="0"/>
          <c:showSerName val="0"/>
          <c:showPercent val="0"/>
          <c:showBubbleSize val="0"/>
        </c:dLbls>
        <c:gapWidth val="219"/>
        <c:overlap val="-27"/>
        <c:axId val="453207152"/>
        <c:axId val="453211464"/>
      </c:barChart>
      <c:catAx>
        <c:axId val="453207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11464"/>
        <c:crosses val="autoZero"/>
        <c:auto val="1"/>
        <c:lblAlgn val="ctr"/>
        <c:lblOffset val="100"/>
        <c:noMultiLvlLbl val="0"/>
      </c:catAx>
      <c:valAx>
        <c:axId val="45321146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07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148745623931431E-2"/>
          <c:y val="0.21179199276827557"/>
          <c:w val="0.89801159083302495"/>
          <c:h val="0.67641315983538308"/>
        </c:manualLayout>
      </c:layout>
      <c:barChart>
        <c:barDir val="col"/>
        <c:grouping val="clustered"/>
        <c:varyColors val="0"/>
        <c:ser>
          <c:idx val="0"/>
          <c:order val="0"/>
          <c:tx>
            <c:strRef>
              <c:f>Sheet1!$B$1</c:f>
              <c:strCache>
                <c:ptCount val="1"/>
                <c:pt idx="0">
                  <c:v>Annual Debt Service</c:v>
                </c:pt>
              </c:strCache>
            </c:strRef>
          </c:tx>
          <c:spPr>
            <a:solidFill>
              <a:schemeClr val="accent1"/>
            </a:solidFill>
            <a:ln>
              <a:noFill/>
            </a:ln>
            <a:effectLst/>
          </c:spPr>
          <c:invertIfNegative val="0"/>
          <c:cat>
            <c:numRef>
              <c:f>Sheet1!$A$2:$A$16</c:f>
              <c:numCache>
                <c:formatCode>General</c:formatCode>
                <c:ptCount val="15"/>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numCache>
            </c:numRef>
          </c:cat>
          <c:val>
            <c:numRef>
              <c:f>Sheet1!$B$2:$B$16</c:f>
              <c:numCache>
                <c:formatCode>General</c:formatCode>
                <c:ptCount val="15"/>
                <c:pt idx="0">
                  <c:v>10746811</c:v>
                </c:pt>
                <c:pt idx="1">
                  <c:v>11667469</c:v>
                </c:pt>
                <c:pt idx="2">
                  <c:v>11299211</c:v>
                </c:pt>
                <c:pt idx="3">
                  <c:v>11721319</c:v>
                </c:pt>
                <c:pt idx="4">
                  <c:v>11725685</c:v>
                </c:pt>
                <c:pt idx="5">
                  <c:v>12145227</c:v>
                </c:pt>
                <c:pt idx="6">
                  <c:v>12158521</c:v>
                </c:pt>
                <c:pt idx="7">
                  <c:v>11713009</c:v>
                </c:pt>
                <c:pt idx="8">
                  <c:v>11056531</c:v>
                </c:pt>
                <c:pt idx="9">
                  <c:v>11232638</c:v>
                </c:pt>
                <c:pt idx="10">
                  <c:v>11239302</c:v>
                </c:pt>
                <c:pt idx="11">
                  <c:v>10721670</c:v>
                </c:pt>
                <c:pt idx="12">
                  <c:v>7843540</c:v>
                </c:pt>
                <c:pt idx="13">
                  <c:v>7876849</c:v>
                </c:pt>
              </c:numCache>
            </c:numRef>
          </c:val>
        </c:ser>
        <c:dLbls>
          <c:showLegendKey val="0"/>
          <c:showVal val="0"/>
          <c:showCatName val="0"/>
          <c:showSerName val="0"/>
          <c:showPercent val="0"/>
          <c:showBubbleSize val="0"/>
        </c:dLbls>
        <c:gapWidth val="219"/>
        <c:overlap val="-27"/>
        <c:axId val="453204016"/>
        <c:axId val="453205192"/>
      </c:barChart>
      <c:catAx>
        <c:axId val="453204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05192"/>
        <c:crosses val="autoZero"/>
        <c:auto val="1"/>
        <c:lblAlgn val="ctr"/>
        <c:lblOffset val="100"/>
        <c:noMultiLvlLbl val="0"/>
      </c:catAx>
      <c:valAx>
        <c:axId val="4532051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204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0.54632</cdr:x>
      <cdr:y>0.3811</cdr:y>
    </cdr:from>
    <cdr:to>
      <cdr:x>0.71353</cdr:x>
      <cdr:y>0.45287</cdr:y>
    </cdr:to>
    <cdr:sp macro="" textlink="">
      <cdr:nvSpPr>
        <cdr:cNvPr id="2" name="TextBox 1"/>
        <cdr:cNvSpPr txBox="1"/>
      </cdr:nvSpPr>
      <cdr:spPr>
        <a:xfrm xmlns:a="http://schemas.openxmlformats.org/drawingml/2006/main">
          <a:off x="5527256" y="2063599"/>
          <a:ext cx="1691640" cy="3886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solidFill>
                <a:schemeClr val="tx1"/>
              </a:solidFill>
            </a:rPr>
            <a:t>Real Estate Taxes</a:t>
          </a:r>
          <a:endParaRPr lang="en-US" sz="1600" dirty="0">
            <a:solidFill>
              <a:schemeClr val="tx1"/>
            </a:solidFill>
          </a:endParaRPr>
        </a:p>
      </cdr:txBody>
    </cdr:sp>
  </cdr:relSizeAnchor>
  <cdr:relSizeAnchor xmlns:cdr="http://schemas.openxmlformats.org/drawingml/2006/chartDrawing">
    <cdr:from>
      <cdr:x>0.25916</cdr:x>
      <cdr:y>0.48242</cdr:y>
    </cdr:from>
    <cdr:to>
      <cdr:x>0.44464</cdr:x>
      <cdr:y>0.56475</cdr:y>
    </cdr:to>
    <cdr:sp macro="" textlink="">
      <cdr:nvSpPr>
        <cdr:cNvPr id="7" name="TextBox 1"/>
        <cdr:cNvSpPr txBox="1"/>
      </cdr:nvSpPr>
      <cdr:spPr>
        <a:xfrm xmlns:a="http://schemas.openxmlformats.org/drawingml/2006/main">
          <a:off x="2621940" y="2612239"/>
          <a:ext cx="1876615" cy="4457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Casino Host Fee</a:t>
          </a:r>
          <a:endParaRPr lang="en-US" sz="1600" dirty="0"/>
        </a:p>
      </cdr:txBody>
    </cdr:sp>
  </cdr:relSizeAnchor>
  <cdr:relSizeAnchor xmlns:cdr="http://schemas.openxmlformats.org/drawingml/2006/chartDrawing">
    <cdr:from>
      <cdr:x>0.26953</cdr:x>
      <cdr:y>0.28611</cdr:y>
    </cdr:from>
    <cdr:to>
      <cdr:x>0.44238</cdr:x>
      <cdr:y>0.39377</cdr:y>
    </cdr:to>
    <cdr:sp macro="" textlink="">
      <cdr:nvSpPr>
        <cdr:cNvPr id="8" name="TextBox 1"/>
        <cdr:cNvSpPr txBox="1"/>
      </cdr:nvSpPr>
      <cdr:spPr>
        <a:xfrm xmlns:a="http://schemas.openxmlformats.org/drawingml/2006/main">
          <a:off x="2726906" y="1549249"/>
          <a:ext cx="1748790" cy="58293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bg1"/>
              </a:solidFill>
            </a:rPr>
            <a:t>Departmental Earnings</a:t>
          </a:r>
        </a:p>
        <a:p xmlns:a="http://schemas.openxmlformats.org/drawingml/2006/main">
          <a:endParaRPr lang="en-US" sz="1600" dirty="0"/>
        </a:p>
      </cdr:txBody>
    </cdr:sp>
  </cdr:relSizeAnchor>
  <cdr:relSizeAnchor xmlns:cdr="http://schemas.openxmlformats.org/drawingml/2006/chartDrawing">
    <cdr:from>
      <cdr:x>0.4051</cdr:x>
      <cdr:y>0.15313</cdr:y>
    </cdr:from>
    <cdr:to>
      <cdr:x>0.48193</cdr:x>
      <cdr:y>0.2249</cdr:y>
    </cdr:to>
    <cdr:sp macro="" textlink="">
      <cdr:nvSpPr>
        <cdr:cNvPr id="9" name="TextBox 1"/>
        <cdr:cNvSpPr txBox="1"/>
      </cdr:nvSpPr>
      <cdr:spPr>
        <a:xfrm xmlns:a="http://schemas.openxmlformats.org/drawingml/2006/main">
          <a:off x="4098506" y="829159"/>
          <a:ext cx="777240" cy="3886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Other</a:t>
          </a:r>
          <a:endParaRPr lang="en-US" sz="1600" dirty="0"/>
        </a:p>
      </cdr:txBody>
    </cdr:sp>
  </cdr:relSizeAnchor>
  <cdr:relSizeAnchor xmlns:cdr="http://schemas.openxmlformats.org/drawingml/2006/chartDrawing">
    <cdr:from>
      <cdr:x>0.34184</cdr:x>
      <cdr:y>0.71884</cdr:y>
    </cdr:from>
    <cdr:to>
      <cdr:x>0.42883</cdr:x>
      <cdr:y>0.79694</cdr:y>
    </cdr:to>
    <cdr:sp macro="" textlink="">
      <cdr:nvSpPr>
        <cdr:cNvPr id="10" name="TextBox 1"/>
        <cdr:cNvSpPr txBox="1"/>
      </cdr:nvSpPr>
      <cdr:spPr>
        <a:xfrm xmlns:a="http://schemas.openxmlformats.org/drawingml/2006/main">
          <a:off x="3458426" y="3892399"/>
          <a:ext cx="880110" cy="4229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Grants</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0.4234</cdr:x>
      <cdr:y>0.04966</cdr:y>
    </cdr:from>
    <cdr:to>
      <cdr:x>0.53793</cdr:x>
      <cdr:y>0.18437</cdr:y>
    </cdr:to>
    <cdr:sp macro="" textlink="">
      <cdr:nvSpPr>
        <cdr:cNvPr id="3" name="TextBox 1"/>
        <cdr:cNvSpPr txBox="1"/>
      </cdr:nvSpPr>
      <cdr:spPr>
        <a:xfrm xmlns:a="http://schemas.openxmlformats.org/drawingml/2006/main">
          <a:off x="4494070" y="279653"/>
          <a:ext cx="1215736" cy="7585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tx1"/>
              </a:solidFill>
            </a:rPr>
            <a:t>Equipment, </a:t>
          </a:r>
        </a:p>
        <a:p xmlns:a="http://schemas.openxmlformats.org/drawingml/2006/main">
          <a:r>
            <a:rPr lang="en-US" sz="1600" dirty="0" smtClean="0">
              <a:solidFill>
                <a:schemeClr val="tx1"/>
              </a:solidFill>
            </a:rPr>
            <a:t>  Materials,</a:t>
          </a:r>
        </a:p>
        <a:p xmlns:a="http://schemas.openxmlformats.org/drawingml/2006/main">
          <a:r>
            <a:rPr lang="en-US" sz="1600" dirty="0" smtClean="0">
              <a:solidFill>
                <a:schemeClr val="tx1"/>
              </a:solidFill>
            </a:rPr>
            <a:t>  Supplies</a:t>
          </a:r>
        </a:p>
        <a:p xmlns:a="http://schemas.openxmlformats.org/drawingml/2006/main">
          <a:endParaRPr lang="en-US" sz="1600" dirty="0"/>
        </a:p>
      </cdr:txBody>
    </cdr:sp>
  </cdr:relSizeAnchor>
  <cdr:relSizeAnchor xmlns:cdr="http://schemas.openxmlformats.org/drawingml/2006/chartDrawing">
    <cdr:from>
      <cdr:x>0.37739</cdr:x>
      <cdr:y>0.22312</cdr:y>
    </cdr:from>
    <cdr:to>
      <cdr:x>0.43808</cdr:x>
      <cdr:y>0.28955</cdr:y>
    </cdr:to>
    <cdr:sp macro="" textlink="">
      <cdr:nvSpPr>
        <cdr:cNvPr id="4" name="TextBox 1"/>
        <cdr:cNvSpPr txBox="1"/>
      </cdr:nvSpPr>
      <cdr:spPr>
        <a:xfrm xmlns:a="http://schemas.openxmlformats.org/drawingml/2006/main">
          <a:off x="4005697" y="1256397"/>
          <a:ext cx="644236" cy="3740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Debt</a:t>
          </a:r>
          <a:endParaRPr lang="en-US" sz="1600" dirty="0"/>
        </a:p>
      </cdr:txBody>
    </cdr:sp>
  </cdr:relSizeAnchor>
  <cdr:relSizeAnchor xmlns:cdr="http://schemas.openxmlformats.org/drawingml/2006/chartDrawing">
    <cdr:from>
      <cdr:x>0.35998</cdr:x>
      <cdr:y>0.61601</cdr:y>
    </cdr:from>
    <cdr:to>
      <cdr:x>0.48651</cdr:x>
      <cdr:y>0.71945</cdr:y>
    </cdr:to>
    <cdr:sp macro="" textlink="">
      <cdr:nvSpPr>
        <cdr:cNvPr id="5" name="TextBox 1"/>
        <cdr:cNvSpPr txBox="1"/>
      </cdr:nvSpPr>
      <cdr:spPr>
        <a:xfrm xmlns:a="http://schemas.openxmlformats.org/drawingml/2006/main">
          <a:off x="3642014" y="3335619"/>
          <a:ext cx="1280160" cy="5600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solidFill>
                <a:schemeClr val="bg1"/>
              </a:solidFill>
            </a:rPr>
            <a:t>Personnel</a:t>
          </a:r>
        </a:p>
        <a:p xmlns:a="http://schemas.openxmlformats.org/drawingml/2006/main">
          <a:r>
            <a:rPr lang="en-US" sz="1600" dirty="0" smtClean="0">
              <a:solidFill>
                <a:schemeClr val="bg1"/>
              </a:solidFill>
            </a:rPr>
            <a:t> All Other</a:t>
          </a:r>
          <a:endParaRPr lang="en-US" sz="1600" dirty="0">
            <a:solidFill>
              <a:schemeClr val="bg1"/>
            </a:solidFill>
          </a:endParaRPr>
        </a:p>
      </cdr:txBody>
    </cdr:sp>
  </cdr:relSizeAnchor>
  <cdr:relSizeAnchor xmlns:cdr="http://schemas.openxmlformats.org/drawingml/2006/chartDrawing">
    <cdr:from>
      <cdr:x>0.55204</cdr:x>
      <cdr:y>0.4197</cdr:y>
    </cdr:from>
    <cdr:to>
      <cdr:x>0.69326</cdr:x>
      <cdr:y>0.54213</cdr:y>
    </cdr:to>
    <cdr:sp macro="" textlink="">
      <cdr:nvSpPr>
        <cdr:cNvPr id="6" name="TextBox 1"/>
        <cdr:cNvSpPr txBox="1"/>
      </cdr:nvSpPr>
      <cdr:spPr>
        <a:xfrm xmlns:a="http://schemas.openxmlformats.org/drawingml/2006/main">
          <a:off x="5585114" y="2272629"/>
          <a:ext cx="1428750" cy="6629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Public Safety</a:t>
          </a:r>
        </a:p>
        <a:p xmlns:a="http://schemas.openxmlformats.org/drawingml/2006/main">
          <a:r>
            <a:rPr lang="en-US" sz="1600" dirty="0"/>
            <a:t> </a:t>
          </a:r>
          <a:r>
            <a:rPr lang="en-US" sz="1600" dirty="0" smtClean="0"/>
            <a:t>  Personnel</a:t>
          </a:r>
          <a:endParaRPr lang="en-US" sz="1600" dirty="0"/>
        </a:p>
      </cdr:txBody>
    </cdr:sp>
  </cdr:relSizeAnchor>
  <cdr:relSizeAnchor xmlns:cdr="http://schemas.openxmlformats.org/drawingml/2006/chartDrawing">
    <cdr:from>
      <cdr:x>0.27299</cdr:x>
      <cdr:y>0.40071</cdr:y>
    </cdr:from>
    <cdr:to>
      <cdr:x>0.46731</cdr:x>
      <cdr:y>0.46825</cdr:y>
    </cdr:to>
    <cdr:sp macro="" textlink="">
      <cdr:nvSpPr>
        <cdr:cNvPr id="7" name="TextBox 1"/>
        <cdr:cNvSpPr txBox="1"/>
      </cdr:nvSpPr>
      <cdr:spPr>
        <a:xfrm xmlns:a="http://schemas.openxmlformats.org/drawingml/2006/main">
          <a:off x="2761904" y="2169759"/>
          <a:ext cx="1965960" cy="3657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smtClean="0"/>
            <a:t>Purchased Services</a:t>
          </a:r>
        </a:p>
        <a:p xmlns:a="http://schemas.openxmlformats.org/drawingml/2006/main">
          <a:endParaRPr lang="en-US" sz="1600" dirty="0"/>
        </a:p>
      </cdr:txBody>
    </cdr:sp>
  </cdr:relSizeAnchor>
</c:userShapes>
</file>

<file path=ppt/drawings/drawing3.xml><?xml version="1.0" encoding="utf-8"?>
<c:userShapes xmlns:c="http://schemas.openxmlformats.org/drawingml/2006/chart">
  <cdr:relSizeAnchor xmlns:cdr="http://schemas.openxmlformats.org/drawingml/2006/chartDrawing">
    <cdr:from>
      <cdr:x>0.10314</cdr:x>
      <cdr:y>0.84054</cdr:y>
    </cdr:from>
    <cdr:to>
      <cdr:x>0.95057</cdr:x>
      <cdr:y>0.89299</cdr:y>
    </cdr:to>
    <cdr:sp macro="" textlink="">
      <cdr:nvSpPr>
        <cdr:cNvPr id="2" name="TextBox 1"/>
        <cdr:cNvSpPr txBox="1"/>
      </cdr:nvSpPr>
      <cdr:spPr>
        <a:xfrm xmlns:a="http://schemas.openxmlformats.org/drawingml/2006/main">
          <a:off x="1144904" y="4578964"/>
          <a:ext cx="940689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               2022                                        2023                                          2024                                        2025                                         2026</a:t>
          </a:r>
          <a:endParaRPr lang="en-US" sz="14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0.10314</cdr:x>
      <cdr:y>0.84054</cdr:y>
    </cdr:from>
    <cdr:to>
      <cdr:x>0.95057</cdr:x>
      <cdr:y>0.89299</cdr:y>
    </cdr:to>
    <cdr:sp macro="" textlink="">
      <cdr:nvSpPr>
        <cdr:cNvPr id="2" name="TextBox 1"/>
        <cdr:cNvSpPr txBox="1"/>
      </cdr:nvSpPr>
      <cdr:spPr>
        <a:xfrm xmlns:a="http://schemas.openxmlformats.org/drawingml/2006/main">
          <a:off x="1144904" y="4578964"/>
          <a:ext cx="9406890"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               2022                                        2023                                          2024                                        2025                                         2026</a:t>
          </a:r>
          <a:endParaRPr lang="en-US" sz="1400" b="1" dirty="0"/>
        </a:p>
      </cdr:txBody>
    </cdr:sp>
  </cdr:relSizeAnchor>
  <cdr:relSizeAnchor xmlns:cdr="http://schemas.openxmlformats.org/drawingml/2006/chartDrawing">
    <cdr:from>
      <cdr:x>0.32682</cdr:x>
      <cdr:y>0.429</cdr:y>
    </cdr:from>
    <cdr:to>
      <cdr:x>0.40257</cdr:x>
      <cdr:y>0.50699</cdr:y>
    </cdr:to>
    <cdr:sp macro="" textlink="">
      <cdr:nvSpPr>
        <cdr:cNvPr id="6" name="Rectangle 5"/>
        <cdr:cNvSpPr/>
      </cdr:nvSpPr>
      <cdr:spPr>
        <a:xfrm xmlns:a="http://schemas.openxmlformats.org/drawingml/2006/main">
          <a:off x="3586768" y="2539536"/>
          <a:ext cx="831272"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smtClean="0"/>
            <a:t>7.6%</a:t>
          </a:r>
          <a:endParaRPr lang="en-US" sz="2400" dirty="0"/>
        </a:p>
      </cdr:txBody>
    </cdr:sp>
  </cdr:relSizeAnchor>
  <cdr:relSizeAnchor xmlns:cdr="http://schemas.openxmlformats.org/drawingml/2006/chartDrawing">
    <cdr:from>
      <cdr:x>0.68661</cdr:x>
      <cdr:y>0.65934</cdr:y>
    </cdr:from>
    <cdr:to>
      <cdr:x>0.7633</cdr:x>
      <cdr:y>0.73733</cdr:y>
    </cdr:to>
    <cdr:sp macro="" textlink="">
      <cdr:nvSpPr>
        <cdr:cNvPr id="7" name="Rectangle 6"/>
        <cdr:cNvSpPr/>
      </cdr:nvSpPr>
      <cdr:spPr>
        <a:xfrm xmlns:a="http://schemas.openxmlformats.org/drawingml/2006/main">
          <a:off x="7535313" y="3903121"/>
          <a:ext cx="841664" cy="46166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b="1" dirty="0" smtClean="0"/>
            <a:t>7.5%</a:t>
          </a:r>
          <a:endParaRPr lang="en-US" sz="2400" dirty="0"/>
        </a:p>
      </cdr:txBody>
    </cdr:sp>
  </cdr:relSizeAnchor>
</c:userShapes>
</file>

<file path=ppt/drawings/drawing5.xml><?xml version="1.0" encoding="utf-8"?>
<c:userShapes xmlns:c="http://schemas.openxmlformats.org/drawingml/2006/chart">
  <cdr:relSizeAnchor xmlns:cdr="http://schemas.openxmlformats.org/drawingml/2006/chartDrawing">
    <cdr:from>
      <cdr:x>0.10314</cdr:x>
      <cdr:y>0.84054</cdr:y>
    </cdr:from>
    <cdr:to>
      <cdr:x>0.96389</cdr:x>
      <cdr:y>0.90202</cdr:y>
    </cdr:to>
    <cdr:sp macro="" textlink="">
      <cdr:nvSpPr>
        <cdr:cNvPr id="2" name="TextBox 1"/>
        <cdr:cNvSpPr txBox="1"/>
      </cdr:nvSpPr>
      <cdr:spPr>
        <a:xfrm xmlns:a="http://schemas.openxmlformats.org/drawingml/2006/main">
          <a:off x="682685" y="3030688"/>
          <a:ext cx="5697336" cy="2216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               2022                   2023                  2024                    2025                    2026</a:t>
          </a:r>
          <a:endParaRPr lang="en-US" sz="1400" b="1" dirty="0"/>
        </a:p>
      </cdr:txBody>
    </cdr:sp>
  </cdr:relSizeAnchor>
  <cdr:relSizeAnchor xmlns:cdr="http://schemas.openxmlformats.org/drawingml/2006/chartDrawing">
    <cdr:from>
      <cdr:x>0.36735</cdr:x>
      <cdr:y>0.43221</cdr:y>
    </cdr:from>
    <cdr:to>
      <cdr:x>0.45912</cdr:x>
      <cdr:y>0.51757</cdr:y>
    </cdr:to>
    <cdr:sp macro="" textlink="">
      <cdr:nvSpPr>
        <cdr:cNvPr id="6" name="Rectangle 5"/>
        <cdr:cNvSpPr/>
      </cdr:nvSpPr>
      <cdr:spPr>
        <a:xfrm xmlns:a="http://schemas.openxmlformats.org/drawingml/2006/main">
          <a:off x="2431475" y="1558412"/>
          <a:ext cx="607444"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7.6%</a:t>
          </a:r>
          <a:endParaRPr lang="en-US" sz="1400" dirty="0"/>
        </a:p>
      </cdr:txBody>
    </cdr:sp>
  </cdr:relSizeAnchor>
  <cdr:relSizeAnchor xmlns:cdr="http://schemas.openxmlformats.org/drawingml/2006/chartDrawing">
    <cdr:from>
      <cdr:x>0.70801</cdr:x>
      <cdr:y>0.65934</cdr:y>
    </cdr:from>
    <cdr:to>
      <cdr:x>0.79278</cdr:x>
      <cdr:y>0.7447</cdr:y>
    </cdr:to>
    <cdr:sp macro="" textlink="">
      <cdr:nvSpPr>
        <cdr:cNvPr id="7" name="Rectangle 6"/>
        <cdr:cNvSpPr/>
      </cdr:nvSpPr>
      <cdr:spPr>
        <a:xfrm xmlns:a="http://schemas.openxmlformats.org/drawingml/2006/main">
          <a:off x="4686301" y="2377347"/>
          <a:ext cx="561109" cy="30777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b="1" dirty="0" smtClean="0"/>
            <a:t>7.5%</a:t>
          </a:r>
          <a:endParaRPr 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0E8565-29FF-4A7B-BBC2-0FE4D16A2266}" type="datetimeFigureOut">
              <a:rPr lang="en-US" smtClean="0"/>
              <a:t>9/28/2021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411D89-EBB7-462D-8043-A376F0BFFFF5}" type="slidenum">
              <a:rPr lang="en-US" smtClean="0"/>
              <a:t>‹#›</a:t>
            </a:fld>
            <a:endParaRPr lang="en-US"/>
          </a:p>
        </p:txBody>
      </p:sp>
    </p:spTree>
    <p:extLst>
      <p:ext uri="{BB962C8B-B14F-4D97-AF65-F5344CB8AC3E}">
        <p14:creationId xmlns:p14="http://schemas.microsoft.com/office/powerpoint/2010/main" val="1943958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1D89-EBB7-462D-8043-A376F0BFFFF5}" type="slidenum">
              <a:rPr lang="en-US" smtClean="0"/>
              <a:t>30</a:t>
            </a:fld>
            <a:endParaRPr lang="en-US"/>
          </a:p>
        </p:txBody>
      </p:sp>
    </p:spTree>
    <p:extLst>
      <p:ext uri="{BB962C8B-B14F-4D97-AF65-F5344CB8AC3E}">
        <p14:creationId xmlns:p14="http://schemas.microsoft.com/office/powerpoint/2010/main" val="1522145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411D89-EBB7-462D-8043-A376F0BFFFF5}" type="slidenum">
              <a:rPr lang="en-US" smtClean="0"/>
              <a:t>48</a:t>
            </a:fld>
            <a:endParaRPr lang="en-US"/>
          </a:p>
        </p:txBody>
      </p:sp>
    </p:spTree>
    <p:extLst>
      <p:ext uri="{BB962C8B-B14F-4D97-AF65-F5344CB8AC3E}">
        <p14:creationId xmlns:p14="http://schemas.microsoft.com/office/powerpoint/2010/main" val="105815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FDDD74-AD19-465A-99C5-07442CEBCC1A}" type="datetime1">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151612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20972-3837-4760-9D12-E843B17DA20E}" type="datetime1">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3773639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80A120-48D7-4256-9AE3-DE917698052D}" type="datetime1">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128874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019D65-B978-4695-86D6-CC77E0B435E4}" type="datetime1">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483825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DE4E2A-9F76-4CB2-AD6E-F011B90DC25F}" type="datetime1">
              <a:rPr lang="en-US" smtClean="0"/>
              <a:t>9/28/2021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107756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3B6BA8-AD74-4ACD-BF15-2CCF801ECF8E}" type="datetime1">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698415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9C539FB-2BDA-4B8A-9EEC-F64BEDEADF13}" type="datetime1">
              <a:rPr lang="en-US" smtClean="0"/>
              <a:t>9/28/2021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328827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E1256-B379-41F8-9522-DE03902CA0C6}" type="datetime1">
              <a:rPr lang="en-US" smtClean="0"/>
              <a:t>9/28/2021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327142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ECA2BB-0355-4C60-BBAC-9F0F768D20AB}" type="datetime1">
              <a:rPr lang="en-US" smtClean="0"/>
              <a:t>9/28/2021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843881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4A5C5-2494-4C29-A88A-7C0FFF345E0B}" type="datetime1">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127621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273C9-B0EC-4C23-85FE-35861CD1AFCE}" type="datetime1">
              <a:rPr lang="en-US" smtClean="0"/>
              <a:t>9/28/2021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a:t>
            </a:fld>
            <a:endParaRPr lang="en-US"/>
          </a:p>
        </p:txBody>
      </p:sp>
    </p:spTree>
    <p:extLst>
      <p:ext uri="{BB962C8B-B14F-4D97-AF65-F5344CB8AC3E}">
        <p14:creationId xmlns:p14="http://schemas.microsoft.com/office/powerpoint/2010/main" val="2220899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96D21-ADC7-4272-ACE6-B882732DA143}" type="datetime1">
              <a:rPr lang="en-US" smtClean="0"/>
              <a:t>9/28/2021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20F938-8C18-4B20-8F80-AFD4A67325DA}" type="slidenum">
              <a:rPr lang="en-US" smtClean="0"/>
              <a:t>‹#›</a:t>
            </a:fld>
            <a:endParaRPr lang="en-US"/>
          </a:p>
        </p:txBody>
      </p:sp>
    </p:spTree>
    <p:extLst>
      <p:ext uri="{BB962C8B-B14F-4D97-AF65-F5344CB8AC3E}">
        <p14:creationId xmlns:p14="http://schemas.microsoft.com/office/powerpoint/2010/main" val="3162882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5.jpeg"/><Relationship Id="rId11" Type="http://schemas.openxmlformats.org/officeDocument/2006/relationships/image" Target="../media/image40.jp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49.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1.xml"/><Relationship Id="rId6" Type="http://schemas.openxmlformats.org/officeDocument/2006/relationships/image" Target="../media/image47.jpg"/><Relationship Id="rId11" Type="http://schemas.openxmlformats.org/officeDocument/2006/relationships/image" Target="../media/image52.jpg"/><Relationship Id="rId5" Type="http://schemas.openxmlformats.org/officeDocument/2006/relationships/image" Target="../media/image46.jpg"/><Relationship Id="rId10" Type="http://schemas.openxmlformats.org/officeDocument/2006/relationships/image" Target="../media/image51.jpeg"/><Relationship Id="rId4" Type="http://schemas.openxmlformats.org/officeDocument/2006/relationships/image" Target="../media/image45.jpeg"/><Relationship Id="rId9" Type="http://schemas.openxmlformats.org/officeDocument/2006/relationships/image" Target="../media/image5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s://www.crwflags.com/fotw/images/u/us-pab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2526" y="663103"/>
            <a:ext cx="3944159" cy="39441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89562" y="4700783"/>
            <a:ext cx="8766810" cy="2308324"/>
          </a:xfrm>
          <a:prstGeom prst="rect">
            <a:avLst/>
          </a:prstGeom>
          <a:noFill/>
        </p:spPr>
        <p:txBody>
          <a:bodyPr wrap="square" rtlCol="0">
            <a:spAutoFit/>
          </a:bodyPr>
          <a:lstStyle/>
          <a:p>
            <a:r>
              <a:rPr lang="en-US" sz="6000" dirty="0" smtClean="0"/>
              <a:t>The American Rescue Plan</a:t>
            </a:r>
          </a:p>
          <a:p>
            <a:r>
              <a:rPr lang="en-US" sz="3600" dirty="0" smtClean="0"/>
              <a:t>                   </a:t>
            </a:r>
            <a:r>
              <a:rPr lang="en-US" sz="4800" dirty="0" smtClean="0"/>
              <a:t>City of Bethlehem</a:t>
            </a:r>
          </a:p>
          <a:p>
            <a:endParaRPr lang="en-US" sz="3600" dirty="0"/>
          </a:p>
        </p:txBody>
      </p:sp>
      <p:sp>
        <p:nvSpPr>
          <p:cNvPr id="2" name="Slide Number Placeholder 1"/>
          <p:cNvSpPr>
            <a:spLocks noGrp="1"/>
          </p:cNvSpPr>
          <p:nvPr>
            <p:ph type="sldNum" sz="quarter" idx="12"/>
          </p:nvPr>
        </p:nvSpPr>
        <p:spPr/>
        <p:txBody>
          <a:bodyPr/>
          <a:lstStyle/>
          <a:p>
            <a:fld id="{0A20F938-8C18-4B20-8F80-AFD4A67325DA}" type="slidenum">
              <a:rPr lang="en-US" smtClean="0"/>
              <a:t>1</a:t>
            </a:fld>
            <a:endParaRPr lang="en-US"/>
          </a:p>
        </p:txBody>
      </p:sp>
    </p:spTree>
    <p:extLst>
      <p:ext uri="{BB962C8B-B14F-4D97-AF65-F5344CB8AC3E}">
        <p14:creationId xmlns:p14="http://schemas.microsoft.com/office/powerpoint/2010/main" val="1413039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8" y="1485902"/>
            <a:ext cx="6161810" cy="2800767"/>
          </a:xfrm>
          <a:prstGeom prst="rect">
            <a:avLst/>
          </a:prstGeom>
          <a:noFill/>
        </p:spPr>
        <p:txBody>
          <a:bodyPr wrap="square" rtlCol="0">
            <a:spAutoFit/>
          </a:bodyPr>
          <a:lstStyle/>
          <a:p>
            <a:r>
              <a:rPr lang="en-US" sz="1600" dirty="0" smtClean="0"/>
              <a:t>$7.35 billion in additional funding for the Paycheck Protection Program (PPP) – a total of $813.7 billion since its establishment last year</a:t>
            </a:r>
          </a:p>
          <a:p>
            <a:endParaRPr lang="en-US" sz="1600" dirty="0" smtClean="0"/>
          </a:p>
          <a:p>
            <a:r>
              <a:rPr lang="en-US" sz="1600" dirty="0" smtClean="0"/>
              <a:t>$10 billion for the State Small Business Credit Initiative, which provides funding for state-run small business financing programs</a:t>
            </a:r>
          </a:p>
          <a:p>
            <a:endParaRPr lang="en-US" sz="1600" dirty="0"/>
          </a:p>
          <a:p>
            <a:r>
              <a:rPr lang="en-US" sz="1600" dirty="0" smtClean="0"/>
              <a:t>$15 billion for the Economic Injury Disaster Loan program</a:t>
            </a:r>
          </a:p>
          <a:p>
            <a:endParaRPr lang="en-US" sz="1600" dirty="0"/>
          </a:p>
          <a:p>
            <a:r>
              <a:rPr lang="en-US" sz="1600" dirty="0" smtClean="0"/>
              <a:t>$28.6 billion to the SBA to administer the Restaurant Revitalization Fund</a:t>
            </a:r>
          </a:p>
          <a:p>
            <a:endParaRPr lang="en-US" sz="1600" dirty="0"/>
          </a:p>
          <a:p>
            <a:endParaRPr lang="en-US" sz="1600" dirty="0" smtClean="0"/>
          </a:p>
        </p:txBody>
      </p:sp>
      <p:sp>
        <p:nvSpPr>
          <p:cNvPr id="8" name="Oval 7"/>
          <p:cNvSpPr/>
          <p:nvPr/>
        </p:nvSpPr>
        <p:spPr>
          <a:xfrm>
            <a:off x="8620990" y="1364768"/>
            <a:ext cx="2684319" cy="5748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A20F938-8C18-4B20-8F80-AFD4A67325DA}" type="slidenum">
              <a:rPr lang="en-US" smtClean="0"/>
              <a:t>10</a:t>
            </a:fld>
            <a:endParaRPr lang="en-US"/>
          </a:p>
        </p:txBody>
      </p:sp>
    </p:spTree>
    <p:extLst>
      <p:ext uri="{BB962C8B-B14F-4D97-AF65-F5344CB8AC3E}">
        <p14:creationId xmlns:p14="http://schemas.microsoft.com/office/powerpoint/2010/main" val="4071593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527965" y="4229102"/>
            <a:ext cx="6577444" cy="88322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8" y="1485902"/>
            <a:ext cx="6161810" cy="2800767"/>
          </a:xfrm>
          <a:prstGeom prst="rect">
            <a:avLst/>
          </a:prstGeom>
          <a:noFill/>
        </p:spPr>
        <p:txBody>
          <a:bodyPr wrap="square" rtlCol="0">
            <a:spAutoFit/>
          </a:bodyPr>
          <a:lstStyle/>
          <a:p>
            <a:r>
              <a:rPr lang="en-US" sz="1600" dirty="0" smtClean="0"/>
              <a:t>$7.35 billion in additional funding for the Paycheck Protection Program (PPP) – a total of $813.7 billion since its establishment last year</a:t>
            </a:r>
          </a:p>
          <a:p>
            <a:endParaRPr lang="en-US" sz="1600" dirty="0" smtClean="0"/>
          </a:p>
          <a:p>
            <a:r>
              <a:rPr lang="en-US" sz="1600" dirty="0" smtClean="0"/>
              <a:t>$10 billion for the State Small Business Credit Initiative, which provides funding for state-run small business financing programs</a:t>
            </a:r>
          </a:p>
          <a:p>
            <a:endParaRPr lang="en-US" sz="1600" dirty="0"/>
          </a:p>
          <a:p>
            <a:r>
              <a:rPr lang="en-US" sz="1600" dirty="0" smtClean="0"/>
              <a:t>$15 billion for the Economic Injury Disaster Loan program</a:t>
            </a:r>
          </a:p>
          <a:p>
            <a:endParaRPr lang="en-US" sz="1600" dirty="0"/>
          </a:p>
          <a:p>
            <a:r>
              <a:rPr lang="en-US" sz="1600" dirty="0" smtClean="0"/>
              <a:t>$28.6 billion to the SBA to administer the Restaurant Revitalization Fund</a:t>
            </a:r>
          </a:p>
          <a:p>
            <a:endParaRPr lang="en-US" sz="1600" dirty="0"/>
          </a:p>
          <a:p>
            <a:endParaRPr lang="en-US" sz="1600" dirty="0" smtClean="0"/>
          </a:p>
        </p:txBody>
      </p:sp>
      <p:sp>
        <p:nvSpPr>
          <p:cNvPr id="4" name="Oval 3"/>
          <p:cNvSpPr/>
          <p:nvPr/>
        </p:nvSpPr>
        <p:spPr>
          <a:xfrm>
            <a:off x="8666018" y="3273136"/>
            <a:ext cx="2847109" cy="7169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527970" y="4353794"/>
            <a:ext cx="6660572" cy="830997"/>
          </a:xfrm>
          <a:prstGeom prst="rect">
            <a:avLst/>
          </a:prstGeom>
          <a:noFill/>
        </p:spPr>
        <p:txBody>
          <a:bodyPr wrap="square" rtlCol="0">
            <a:spAutoFit/>
          </a:bodyPr>
          <a:lstStyle/>
          <a:p>
            <a:r>
              <a:rPr lang="en-US" sz="1200" dirty="0"/>
              <a:t>The RRF </a:t>
            </a:r>
            <a:r>
              <a:rPr lang="en-US" sz="1200" dirty="0" smtClean="0"/>
              <a:t>provides </a:t>
            </a:r>
            <a:r>
              <a:rPr lang="en-US" sz="1200" dirty="0"/>
              <a:t>restaurants with funding equal to their pandemic-related revenue loss up to </a:t>
            </a:r>
            <a:r>
              <a:rPr lang="en-US" sz="1200" dirty="0" smtClean="0"/>
              <a:t>$5 million per physical location, $10 </a:t>
            </a:r>
            <a:r>
              <a:rPr lang="en-US" sz="1200" dirty="0"/>
              <a:t>million per </a:t>
            </a:r>
            <a:r>
              <a:rPr lang="en-US" sz="1200" dirty="0" smtClean="0"/>
              <a:t>business. </a:t>
            </a:r>
            <a:r>
              <a:rPr lang="en-US" sz="1200" dirty="0"/>
              <a:t>Recipients are not required to repay the funding as long as funds are used for eligible uses no later than March 11, 2023.</a:t>
            </a:r>
          </a:p>
          <a:p>
            <a:r>
              <a:rPr lang="en-US" sz="1200" dirty="0"/>
              <a:t> </a:t>
            </a:r>
          </a:p>
        </p:txBody>
      </p:sp>
      <p:sp>
        <p:nvSpPr>
          <p:cNvPr id="8" name="Slide Number Placeholder 7"/>
          <p:cNvSpPr>
            <a:spLocks noGrp="1"/>
          </p:cNvSpPr>
          <p:nvPr>
            <p:ph type="sldNum" sz="quarter" idx="12"/>
          </p:nvPr>
        </p:nvSpPr>
        <p:spPr/>
        <p:txBody>
          <a:bodyPr/>
          <a:lstStyle/>
          <a:p>
            <a:fld id="{0A20F938-8C18-4B20-8F80-AFD4A67325DA}" type="slidenum">
              <a:rPr lang="en-US" smtClean="0"/>
              <a:t>11</a:t>
            </a:fld>
            <a:endParaRPr lang="en-US"/>
          </a:p>
        </p:txBody>
      </p:sp>
    </p:spTree>
    <p:extLst>
      <p:ext uri="{BB962C8B-B14F-4D97-AF65-F5344CB8AC3E}">
        <p14:creationId xmlns:p14="http://schemas.microsoft.com/office/powerpoint/2010/main" val="1287277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Small Businesses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solidFill>
                  <a:srgbClr val="FF0000"/>
                </a:solidFill>
              </a:rPr>
              <a:t>Healthcare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37022" y="1473492"/>
            <a:ext cx="6919757" cy="5078313"/>
          </a:xfrm>
          <a:prstGeom prst="rect">
            <a:avLst/>
          </a:prstGeom>
          <a:noFill/>
        </p:spPr>
        <p:txBody>
          <a:bodyPr wrap="square" rtlCol="0">
            <a:spAutoFit/>
          </a:bodyPr>
          <a:lstStyle/>
          <a:p>
            <a:r>
              <a:rPr lang="en-US" sz="1600" dirty="0" smtClean="0"/>
              <a:t>COBRA coverage for individuals who are laid off</a:t>
            </a:r>
          </a:p>
          <a:p>
            <a:endParaRPr lang="en-US" sz="1600" dirty="0"/>
          </a:p>
          <a:p>
            <a:r>
              <a:rPr lang="en-US" sz="1600" dirty="0" smtClean="0"/>
              <a:t>ACA marketplace subsidies</a:t>
            </a:r>
          </a:p>
          <a:p>
            <a:endParaRPr lang="en-US" sz="1600" dirty="0"/>
          </a:p>
          <a:p>
            <a:r>
              <a:rPr lang="en-US" sz="1600" dirty="0" smtClean="0"/>
              <a:t>Medicaid expansion</a:t>
            </a:r>
          </a:p>
          <a:p>
            <a:endParaRPr lang="en-US" sz="1600" dirty="0"/>
          </a:p>
          <a:p>
            <a:r>
              <a:rPr lang="en-US" sz="1600" dirty="0" smtClean="0"/>
              <a:t>Medicaid &amp; CHIP COVID-19 coverage</a:t>
            </a:r>
          </a:p>
          <a:p>
            <a:endParaRPr lang="en-US" sz="1600" dirty="0"/>
          </a:p>
          <a:p>
            <a:r>
              <a:rPr lang="en-US" sz="1600" dirty="0" smtClean="0"/>
              <a:t>Medicaid drug rebates</a:t>
            </a:r>
          </a:p>
          <a:p>
            <a:endParaRPr lang="en-US" sz="1600" dirty="0"/>
          </a:p>
          <a:p>
            <a:r>
              <a:rPr lang="en-US" sz="1600" dirty="0" smtClean="0"/>
              <a:t>Health and Human Service (HHS)	funding:	</a:t>
            </a:r>
          </a:p>
          <a:p>
            <a:pPr>
              <a:lnSpc>
                <a:spcPct val="150000"/>
              </a:lnSpc>
            </a:pPr>
            <a:r>
              <a:rPr lang="en-US" sz="1600" dirty="0"/>
              <a:t>	</a:t>
            </a:r>
            <a:r>
              <a:rPr lang="en-US" sz="1200" dirty="0" smtClean="0"/>
              <a:t>$47.8 billion for testing, tracing, and a national strategy</a:t>
            </a:r>
          </a:p>
          <a:p>
            <a:pPr>
              <a:lnSpc>
                <a:spcPct val="150000"/>
              </a:lnSpc>
            </a:pPr>
            <a:r>
              <a:rPr lang="en-US" sz="1200" dirty="0"/>
              <a:t>	</a:t>
            </a:r>
            <a:r>
              <a:rPr lang="en-US" sz="1200" dirty="0" smtClean="0"/>
              <a:t>$24 billion for child care providers</a:t>
            </a:r>
          </a:p>
          <a:p>
            <a:pPr>
              <a:lnSpc>
                <a:spcPct val="150000"/>
              </a:lnSpc>
            </a:pPr>
            <a:r>
              <a:rPr lang="en-US" sz="1200" dirty="0"/>
              <a:t>	</a:t>
            </a:r>
            <a:r>
              <a:rPr lang="en-US" sz="1200" dirty="0" smtClean="0"/>
              <a:t>$8.5 billion for vaccine activities at CDC</a:t>
            </a:r>
          </a:p>
          <a:p>
            <a:pPr>
              <a:lnSpc>
                <a:spcPct val="150000"/>
              </a:lnSpc>
            </a:pPr>
            <a:r>
              <a:rPr lang="en-US" sz="1200" dirty="0"/>
              <a:t>	</a:t>
            </a:r>
            <a:r>
              <a:rPr lang="en-US" sz="1200" dirty="0" smtClean="0"/>
              <a:t>$7.66 billion to expand the public health workforce</a:t>
            </a:r>
          </a:p>
          <a:p>
            <a:pPr>
              <a:lnSpc>
                <a:spcPct val="150000"/>
              </a:lnSpc>
            </a:pPr>
            <a:r>
              <a:rPr lang="en-US" sz="1200" dirty="0" smtClean="0"/>
              <a:t>	$7.6 billion for testing and tracing at community health centers</a:t>
            </a:r>
          </a:p>
          <a:p>
            <a:pPr>
              <a:lnSpc>
                <a:spcPct val="150000"/>
              </a:lnSpc>
            </a:pPr>
            <a:r>
              <a:rPr lang="en-US" sz="1200" dirty="0"/>
              <a:t>	</a:t>
            </a:r>
            <a:r>
              <a:rPr lang="en-US" sz="1200" dirty="0" smtClean="0"/>
              <a:t>$6 billion to support manufacturing and purchasing vaccines</a:t>
            </a:r>
          </a:p>
          <a:p>
            <a:pPr>
              <a:lnSpc>
                <a:spcPct val="150000"/>
              </a:lnSpc>
            </a:pPr>
            <a:r>
              <a:rPr lang="en-US" sz="1200" dirty="0" smtClean="0"/>
              <a:t> </a:t>
            </a:r>
            <a:r>
              <a:rPr lang="en-US" sz="1200" dirty="0"/>
              <a:t>	</a:t>
            </a:r>
            <a:r>
              <a:rPr lang="en-US" sz="1200" dirty="0" smtClean="0"/>
              <a:t>$3 billion for Substance Abuse and Mental Health Services </a:t>
            </a:r>
            <a:endParaRPr lang="en-US" sz="1200" dirty="0"/>
          </a:p>
          <a:p>
            <a:endParaRPr lang="en-US" sz="1600" dirty="0" smtClean="0"/>
          </a:p>
        </p:txBody>
      </p:sp>
      <p:sp>
        <p:nvSpPr>
          <p:cNvPr id="4" name="Slide Number Placeholder 3"/>
          <p:cNvSpPr>
            <a:spLocks noGrp="1"/>
          </p:cNvSpPr>
          <p:nvPr>
            <p:ph type="sldNum" sz="quarter" idx="12"/>
          </p:nvPr>
        </p:nvSpPr>
        <p:spPr/>
        <p:txBody>
          <a:bodyPr/>
          <a:lstStyle/>
          <a:p>
            <a:fld id="{0A20F938-8C18-4B20-8F80-AFD4A67325DA}" type="slidenum">
              <a:rPr lang="en-US" smtClean="0"/>
              <a:t>12</a:t>
            </a:fld>
            <a:endParaRPr lang="en-US"/>
          </a:p>
        </p:txBody>
      </p:sp>
      <p:pic>
        <p:nvPicPr>
          <p:cNvPr id="1026" name="A85F4802-D6AC-4662-89D9-C78AC383A5F0" descr="A85F4802-D6AC-4662-89D9-C78AC383A5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6083" y="612521"/>
            <a:ext cx="2094000" cy="454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10411689" y="1808018"/>
            <a:ext cx="775855" cy="374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600609" y="4447309"/>
            <a:ext cx="2245026" cy="7689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5623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Small Businesses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FF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37022" y="1473492"/>
            <a:ext cx="6919757" cy="1569660"/>
          </a:xfrm>
          <a:prstGeom prst="rect">
            <a:avLst/>
          </a:prstGeom>
          <a:noFill/>
        </p:spPr>
        <p:txBody>
          <a:bodyPr wrap="square" rtlCol="0">
            <a:spAutoFit/>
          </a:bodyPr>
          <a:lstStyle/>
          <a:p>
            <a:r>
              <a:rPr lang="en-US" sz="1600" dirty="0" smtClean="0"/>
              <a:t>$125.8 billion to support statewide and local funding for elementary </a:t>
            </a:r>
          </a:p>
          <a:p>
            <a:r>
              <a:rPr lang="en-US" sz="1600" dirty="0" smtClean="0"/>
              <a:t>and secondary schools and public postsecondary institutions</a:t>
            </a:r>
          </a:p>
          <a:p>
            <a:endParaRPr lang="en-US" sz="1600" dirty="0"/>
          </a:p>
          <a:p>
            <a:r>
              <a:rPr lang="en-US" sz="1600" dirty="0" smtClean="0"/>
              <a:t>$39.6 billion for institutions of higher education</a:t>
            </a:r>
          </a:p>
          <a:p>
            <a:endParaRPr lang="en-US" sz="1600" dirty="0"/>
          </a:p>
          <a:p>
            <a:r>
              <a:rPr lang="en-US" sz="1600" dirty="0" smtClean="0"/>
              <a:t>$7.17 billion for the Emergency Connectivity Fund</a:t>
            </a:r>
          </a:p>
        </p:txBody>
      </p:sp>
      <p:sp>
        <p:nvSpPr>
          <p:cNvPr id="4" name="Slide Number Placeholder 3"/>
          <p:cNvSpPr>
            <a:spLocks noGrp="1"/>
          </p:cNvSpPr>
          <p:nvPr>
            <p:ph type="sldNum" sz="quarter" idx="12"/>
          </p:nvPr>
        </p:nvSpPr>
        <p:spPr/>
        <p:txBody>
          <a:bodyPr/>
          <a:lstStyle/>
          <a:p>
            <a:fld id="{0A20F938-8C18-4B20-8F80-AFD4A67325DA}" type="slidenum">
              <a:rPr lang="en-US" smtClean="0"/>
              <a:t>13</a:t>
            </a:fld>
            <a:endParaRPr lang="en-US"/>
          </a:p>
        </p:txBody>
      </p:sp>
    </p:spTree>
    <p:extLst>
      <p:ext uri="{BB962C8B-B14F-4D97-AF65-F5344CB8AC3E}">
        <p14:creationId xmlns:p14="http://schemas.microsoft.com/office/powerpoint/2010/main" val="2556686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Small Businesses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Healthcare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FF0000"/>
                </a:solidFill>
              </a:rPr>
              <a:t>Transportation</a:t>
            </a:r>
            <a:endParaRPr lang="en-US" sz="2400" dirty="0" smtClean="0">
              <a:solidFill>
                <a:srgbClr val="000000"/>
              </a:solidFill>
            </a:endParaRP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37022" y="1473492"/>
            <a:ext cx="6919757" cy="2308324"/>
          </a:xfrm>
          <a:prstGeom prst="rect">
            <a:avLst/>
          </a:prstGeom>
          <a:noFill/>
        </p:spPr>
        <p:txBody>
          <a:bodyPr wrap="square" rtlCol="0">
            <a:spAutoFit/>
          </a:bodyPr>
          <a:lstStyle/>
          <a:p>
            <a:r>
              <a:rPr lang="en-US" sz="1600" dirty="0" smtClean="0"/>
              <a:t>$30.5 billion to FTA to provide grants to transit agencies</a:t>
            </a:r>
          </a:p>
          <a:p>
            <a:endParaRPr lang="en-US" sz="1600" dirty="0"/>
          </a:p>
          <a:p>
            <a:r>
              <a:rPr lang="en-US" sz="1600" dirty="0" smtClean="0"/>
              <a:t>$1.7 billion for rail funding</a:t>
            </a:r>
          </a:p>
          <a:p>
            <a:endParaRPr lang="en-US" sz="1600" dirty="0"/>
          </a:p>
          <a:p>
            <a:r>
              <a:rPr lang="en-US" sz="1600" dirty="0" smtClean="0"/>
              <a:t>$8 billion in relief for airports</a:t>
            </a:r>
          </a:p>
          <a:p>
            <a:endParaRPr lang="en-US" sz="1600" dirty="0"/>
          </a:p>
          <a:p>
            <a:r>
              <a:rPr lang="en-US" sz="1600" dirty="0" smtClean="0"/>
              <a:t>$3 billion for aviation manufacturers jobs protection</a:t>
            </a:r>
          </a:p>
          <a:p>
            <a:endParaRPr lang="en-US" sz="1600" dirty="0"/>
          </a:p>
          <a:p>
            <a:r>
              <a:rPr lang="en-US" sz="1600" dirty="0" smtClean="0"/>
              <a:t>$15 billion for airline payroll support program</a:t>
            </a:r>
          </a:p>
        </p:txBody>
      </p:sp>
      <p:sp>
        <p:nvSpPr>
          <p:cNvPr id="4" name="Slide Number Placeholder 3"/>
          <p:cNvSpPr>
            <a:spLocks noGrp="1"/>
          </p:cNvSpPr>
          <p:nvPr>
            <p:ph type="sldNum" sz="quarter" idx="12"/>
          </p:nvPr>
        </p:nvSpPr>
        <p:spPr/>
        <p:txBody>
          <a:bodyPr/>
          <a:lstStyle/>
          <a:p>
            <a:fld id="{0A20F938-8C18-4B20-8F80-AFD4A67325DA}" type="slidenum">
              <a:rPr lang="en-US" smtClean="0"/>
              <a:t>14</a:t>
            </a:fld>
            <a:endParaRPr lang="en-US"/>
          </a:p>
        </p:txBody>
      </p:sp>
    </p:spTree>
    <p:extLst>
      <p:ext uri="{BB962C8B-B14F-4D97-AF65-F5344CB8AC3E}">
        <p14:creationId xmlns:p14="http://schemas.microsoft.com/office/powerpoint/2010/main" val="3149392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Small Businesses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Healthcare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Education</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FF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37022" y="1473492"/>
            <a:ext cx="6919757" cy="1754326"/>
          </a:xfrm>
          <a:prstGeom prst="rect">
            <a:avLst/>
          </a:prstGeom>
          <a:noFill/>
        </p:spPr>
        <p:txBody>
          <a:bodyPr wrap="square" rtlCol="0">
            <a:spAutoFit/>
          </a:bodyPr>
          <a:lstStyle/>
          <a:p>
            <a:r>
              <a:rPr lang="en-US" sz="1600" dirty="0" smtClean="0"/>
              <a:t>$350 billion to state and local governments</a:t>
            </a:r>
          </a:p>
          <a:p>
            <a:endParaRPr lang="en-US" sz="1600" dirty="0" smtClean="0"/>
          </a:p>
          <a:p>
            <a:r>
              <a:rPr lang="en-US" sz="1600" dirty="0"/>
              <a:t>	</a:t>
            </a:r>
            <a:r>
              <a:rPr lang="en-US" sz="1200" dirty="0" smtClean="0"/>
              <a:t>$195 billion for states</a:t>
            </a:r>
          </a:p>
          <a:p>
            <a:endParaRPr lang="en-US" sz="1200" dirty="0"/>
          </a:p>
          <a:p>
            <a:r>
              <a:rPr lang="en-US" sz="1200" dirty="0" smtClean="0"/>
              <a:t>	$25 billion for tribal governments and territories</a:t>
            </a:r>
          </a:p>
          <a:p>
            <a:r>
              <a:rPr lang="en-US" sz="1200" dirty="0"/>
              <a:t>	</a:t>
            </a:r>
            <a:endParaRPr lang="en-US" sz="1200" dirty="0" smtClean="0"/>
          </a:p>
          <a:p>
            <a:r>
              <a:rPr lang="en-US" sz="1200" dirty="0" smtClean="0"/>
              <a:t>	$130 billion for local governments ($65 billion to counties/$65 billion to cities)</a:t>
            </a:r>
          </a:p>
          <a:p>
            <a:endParaRPr lang="en-US" sz="1200" dirty="0"/>
          </a:p>
        </p:txBody>
      </p:sp>
      <p:sp>
        <p:nvSpPr>
          <p:cNvPr id="4" name="Slide Number Placeholder 3"/>
          <p:cNvSpPr>
            <a:spLocks noGrp="1"/>
          </p:cNvSpPr>
          <p:nvPr>
            <p:ph type="sldNum" sz="quarter" idx="12"/>
          </p:nvPr>
        </p:nvSpPr>
        <p:spPr/>
        <p:txBody>
          <a:bodyPr/>
          <a:lstStyle/>
          <a:p>
            <a:fld id="{0A20F938-8C18-4B20-8F80-AFD4A67325DA}" type="slidenum">
              <a:rPr lang="en-US" smtClean="0"/>
              <a:t>15</a:t>
            </a:fld>
            <a:endParaRPr lang="en-US"/>
          </a:p>
        </p:txBody>
      </p:sp>
    </p:spTree>
    <p:extLst>
      <p:ext uri="{BB962C8B-B14F-4D97-AF65-F5344CB8AC3E}">
        <p14:creationId xmlns:p14="http://schemas.microsoft.com/office/powerpoint/2010/main" val="3838726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82691" y="3190009"/>
            <a:ext cx="3065318" cy="12573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Small Businesses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Healthcare</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Education</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FF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37022" y="1473492"/>
            <a:ext cx="6919757" cy="2862322"/>
          </a:xfrm>
          <a:prstGeom prst="rect">
            <a:avLst/>
          </a:prstGeom>
          <a:noFill/>
        </p:spPr>
        <p:txBody>
          <a:bodyPr wrap="square" rtlCol="0">
            <a:spAutoFit/>
          </a:bodyPr>
          <a:lstStyle/>
          <a:p>
            <a:r>
              <a:rPr lang="en-US" sz="1600" dirty="0" smtClean="0"/>
              <a:t>$350 billion to state and local governments</a:t>
            </a:r>
          </a:p>
          <a:p>
            <a:endParaRPr lang="en-US" sz="1600" dirty="0" smtClean="0"/>
          </a:p>
          <a:p>
            <a:r>
              <a:rPr lang="en-US" sz="1600" dirty="0"/>
              <a:t>	</a:t>
            </a:r>
            <a:r>
              <a:rPr lang="en-US" sz="1200" dirty="0" smtClean="0"/>
              <a:t>$195 billion for states</a:t>
            </a:r>
          </a:p>
          <a:p>
            <a:endParaRPr lang="en-US" sz="1200" dirty="0"/>
          </a:p>
          <a:p>
            <a:r>
              <a:rPr lang="en-US" sz="1200" dirty="0" smtClean="0"/>
              <a:t>	$25 billion for tribal governments and territories</a:t>
            </a:r>
          </a:p>
          <a:p>
            <a:r>
              <a:rPr lang="en-US" sz="1200" dirty="0"/>
              <a:t>	</a:t>
            </a:r>
            <a:endParaRPr lang="en-US" sz="1200" dirty="0" smtClean="0"/>
          </a:p>
          <a:p>
            <a:r>
              <a:rPr lang="en-US" sz="1200" dirty="0" smtClean="0"/>
              <a:t>	$130 billion for local governments ($65 billion to counties/$65 billion to cities)</a:t>
            </a:r>
          </a:p>
          <a:p>
            <a:endParaRPr lang="en-US" sz="1200" dirty="0"/>
          </a:p>
          <a:p>
            <a:endParaRPr lang="en-US" sz="1200" dirty="0" smtClean="0"/>
          </a:p>
          <a:p>
            <a:r>
              <a:rPr lang="en-US" sz="1200" dirty="0"/>
              <a:t>	</a:t>
            </a:r>
            <a:r>
              <a:rPr lang="en-US" sz="1200" dirty="0" smtClean="0"/>
              <a:t>	Lehigh County		$71.7 million</a:t>
            </a:r>
          </a:p>
          <a:p>
            <a:r>
              <a:rPr lang="en-US" sz="1200" dirty="0"/>
              <a:t>	</a:t>
            </a:r>
            <a:r>
              <a:rPr lang="en-US" sz="1200" dirty="0" smtClean="0"/>
              <a:t>	</a:t>
            </a:r>
          </a:p>
          <a:p>
            <a:r>
              <a:rPr lang="en-US" sz="1200" dirty="0"/>
              <a:t>	</a:t>
            </a:r>
            <a:r>
              <a:rPr lang="en-US" sz="1200" dirty="0" smtClean="0"/>
              <a:t>	Northampton County	$61.2 million</a:t>
            </a:r>
          </a:p>
          <a:p>
            <a:r>
              <a:rPr lang="en-US" sz="1200" dirty="0"/>
              <a:t>	</a:t>
            </a:r>
            <a:r>
              <a:rPr lang="en-US" sz="1200" dirty="0" smtClean="0"/>
              <a:t>		</a:t>
            </a:r>
          </a:p>
          <a:p>
            <a:r>
              <a:rPr lang="en-US" sz="1200" dirty="0"/>
              <a:t>	</a:t>
            </a:r>
            <a:r>
              <a:rPr lang="en-US" sz="1200" dirty="0" smtClean="0"/>
              <a:t>	City of Bethlehem 	$34.4 million</a:t>
            </a:r>
            <a:endParaRPr lang="en-US" sz="1200" dirty="0"/>
          </a:p>
        </p:txBody>
      </p:sp>
      <p:sp>
        <p:nvSpPr>
          <p:cNvPr id="6" name="Slide Number Placeholder 5"/>
          <p:cNvSpPr>
            <a:spLocks noGrp="1"/>
          </p:cNvSpPr>
          <p:nvPr>
            <p:ph type="sldNum" sz="quarter" idx="12"/>
          </p:nvPr>
        </p:nvSpPr>
        <p:spPr/>
        <p:txBody>
          <a:bodyPr/>
          <a:lstStyle/>
          <a:p>
            <a:fld id="{0A20F938-8C18-4B20-8F80-AFD4A67325DA}" type="slidenum">
              <a:rPr lang="en-US" smtClean="0"/>
              <a:t>16</a:t>
            </a:fld>
            <a:endParaRPr lang="en-US"/>
          </a:p>
        </p:txBody>
      </p:sp>
    </p:spTree>
    <p:extLst>
      <p:ext uri="{BB962C8B-B14F-4D97-AF65-F5344CB8AC3E}">
        <p14:creationId xmlns:p14="http://schemas.microsoft.com/office/powerpoint/2010/main" val="1138200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2"/>
          <p:cNvSpPr>
            <a:spLocks noChangeArrowheads="1"/>
          </p:cNvSpPr>
          <p:nvPr/>
        </p:nvSpPr>
        <p:spPr bwMode="auto">
          <a:xfrm>
            <a:off x="897081" y="778443"/>
            <a:ext cx="462049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smtClean="0">
                <a:ln>
                  <a:noFill/>
                </a:ln>
                <a:solidFill>
                  <a:srgbClr val="004AAD"/>
                </a:solidFill>
                <a:effectLst/>
                <a:latin typeface="Arial" panose="020B0604020202020204" pitchFamily="34" charset="0"/>
                <a:ea typeface="Calibri" panose="020F0502020204030204" pitchFamily="34" charset="0"/>
              </a:rPr>
              <a:t>Thursday, March 25, 2021</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1" i="0" u="none" strike="noStrike" cap="none" normalizeH="0" baseline="0" dirty="0" smtClean="0">
                <a:ln>
                  <a:noFill/>
                </a:ln>
                <a:solidFill>
                  <a:srgbClr val="004AAD"/>
                </a:solidFill>
                <a:effectLst/>
                <a:latin typeface="Arial" panose="020B0604020202020204" pitchFamily="34" charset="0"/>
                <a:ea typeface="Calibri" panose="020F0502020204030204" pitchFamily="34" charset="0"/>
              </a:rPr>
              <a:t>9am</a:t>
            </a:r>
            <a:r>
              <a:rPr kumimoji="0" lang="en-US" altLang="en-US" sz="2500" b="1" i="0" u="none" strike="noStrike" cap="none" normalizeH="0" dirty="0" smtClean="0">
                <a:ln>
                  <a:noFill/>
                </a:ln>
                <a:solidFill>
                  <a:srgbClr val="004AAD"/>
                </a:solidFill>
                <a:effectLst/>
                <a:latin typeface="Arial" panose="020B0604020202020204" pitchFamily="34" charset="0"/>
                <a:ea typeface="Calibri" panose="020F0502020204030204" pitchFamily="34" charset="0"/>
              </a:rPr>
              <a:t> </a:t>
            </a:r>
            <a:r>
              <a:rPr kumimoji="0" lang="en-US" altLang="en-US" sz="2500" b="1" i="0" u="none" strike="noStrike" cap="none" normalizeH="0" baseline="0" dirty="0" smtClean="0">
                <a:ln>
                  <a:noFill/>
                </a:ln>
                <a:solidFill>
                  <a:srgbClr val="004AAD"/>
                </a:solidFill>
                <a:effectLst/>
                <a:latin typeface="Arial" panose="020B0604020202020204" pitchFamily="34" charset="0"/>
                <a:ea typeface="Calibri" panose="020F0502020204030204" pitchFamily="34" charset="0"/>
              </a:rPr>
              <a:t>– 10am</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FF1616"/>
                </a:solidFill>
                <a:effectLst/>
                <a:latin typeface="Arial" panose="020B0604020202020204" pitchFamily="34" charset="0"/>
                <a:ea typeface="Calibri" panose="020F0502020204030204" pitchFamily="34" charset="0"/>
              </a:rPr>
              <a:t>Northampton County</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2049"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0747" y="592959"/>
            <a:ext cx="1838325" cy="18383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09549" y="1941254"/>
            <a:ext cx="11339601"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FF1616"/>
                </a:solidFill>
                <a:effectLst/>
                <a:latin typeface="Arial" panose="020B0604020202020204" pitchFamily="34" charset="0"/>
                <a:ea typeface="Calibri" panose="020F0502020204030204" pitchFamily="34" charset="0"/>
              </a:rPr>
              <a:t>Virtual Town Hall Meeting</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rgbClr val="FF1616"/>
                </a:solidFill>
                <a:effectLst/>
                <a:latin typeface="Arial" panose="020B0604020202020204" pitchFamily="34" charset="0"/>
                <a:ea typeface="Calibri" panose="020F0502020204030204" pitchFamily="34" charset="0"/>
              </a:rPr>
              <a:t>American Rescue Plan Act of 2021</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rgbClr val="004AAD"/>
                </a:solidFill>
                <a:effectLst/>
                <a:latin typeface="Arial" panose="020B0604020202020204" pitchFamily="34" charset="0"/>
                <a:ea typeface="Calibri" panose="020F0502020204030204" pitchFamily="34" charset="0"/>
              </a:rPr>
              <a:t>Join us for a Zoom call to provide information and updates regarding funding and eligible expenses</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4AAD"/>
                </a:solidFill>
                <a:effectLst/>
                <a:latin typeface="Arial" panose="020B0604020202020204" pitchFamily="34" charset="0"/>
                <a:ea typeface="Calibri" panose="020F0502020204030204" pitchFamily="34" charset="0"/>
              </a:rPr>
              <a:t> </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smtClean="0">
                <a:ln>
                  <a:noFill/>
                </a:ln>
                <a:solidFill>
                  <a:srgbClr val="004AAD"/>
                </a:solidFill>
                <a:effectLst/>
                <a:latin typeface="Arial" panose="020B0604020202020204" pitchFamily="34" charset="0"/>
                <a:ea typeface="Calibri" panose="020F0502020204030204" pitchFamily="34" charset="0"/>
              </a:rPr>
              <a:t>https://zoom.us/j/95343166041?pwd=Umc5Q2RHR0hDQ2l6b0FlN3BMcHoxZz09</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900" b="0" i="0" u="none" strike="noStrike" cap="none" normalizeH="0" baseline="0" dirty="0" smtClean="0">
                <a:ln>
                  <a:noFill/>
                </a:ln>
                <a:solidFill>
                  <a:srgbClr val="004AAD"/>
                </a:solidFill>
                <a:effectLst/>
                <a:latin typeface="Arial" panose="020B0604020202020204" pitchFamily="34" charset="0"/>
                <a:ea typeface="Calibri" panose="020F0502020204030204" pitchFamily="34" charset="0"/>
              </a:rPr>
              <a:t> </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SPEAKERS:</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Lamont McClure</a:t>
            </a:r>
            <a:r>
              <a:rPr lang="en-US" altLang="en-US" sz="1600" b="1" dirty="0" smtClean="0">
                <a:solidFill>
                  <a:srgbClr val="000000"/>
                </a:solidFill>
                <a:ea typeface="Calibri" panose="020F0502020204030204" pitchFamily="34" charset="0"/>
              </a:rPr>
              <a:t>, </a:t>
            </a: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Northampton County Executive</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Hon. Bob Casey, Jr.,</a:t>
            </a:r>
            <a:r>
              <a:rPr kumimoji="0" lang="en-US" altLang="en-US" sz="1600" b="1" i="0" u="none" strike="noStrike" cap="none" normalizeH="0" dirty="0" smtClean="0">
                <a:ln>
                  <a:noFill/>
                </a:ln>
                <a:solidFill>
                  <a:srgbClr val="000000"/>
                </a:solidFill>
                <a:effectLst/>
                <a:latin typeface="Arial" panose="020B0604020202020204" pitchFamily="34" charset="0"/>
                <a:ea typeface="Calibri" panose="020F0502020204030204" pitchFamily="34" charset="0"/>
              </a:rPr>
              <a:t> </a:t>
            </a:r>
            <a:r>
              <a:rPr lang="en-US" altLang="en-US" sz="1600" b="1" dirty="0" smtClean="0">
                <a:solidFill>
                  <a:srgbClr val="000000"/>
                </a:solidFill>
                <a:ea typeface="Calibri" panose="020F0502020204030204" pitchFamily="34" charset="0"/>
              </a:rPr>
              <a:t>U.S.</a:t>
            </a: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Senator</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Hon. Susan Wild, U.S. Representative - 7th Congressional District</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Hon. Mario </a:t>
            </a:r>
            <a:r>
              <a:rPr kumimoji="0" lang="en-US" altLang="en-US" sz="1600" b="1"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Scavello</a:t>
            </a: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PA Senator - Senate District 40</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Hon. Lisa </a:t>
            </a:r>
            <a:r>
              <a:rPr kumimoji="0" lang="en-US" altLang="en-US" sz="1600" b="1"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Boscola</a:t>
            </a:r>
            <a:r>
              <a:rPr lang="en-US" altLang="en-US" sz="1600" b="1" dirty="0" smtClean="0">
                <a:solidFill>
                  <a:srgbClr val="000000"/>
                </a:solidFill>
                <a:ea typeface="Calibri" panose="020F0502020204030204" pitchFamily="34" charset="0"/>
              </a:rPr>
              <a:t>, </a:t>
            </a: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PA Senator - Senate District 18</a:t>
            </a:r>
            <a:endParaRPr kumimoji="0" lang="en-US" altLang="en-US" sz="9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1600" b="1"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Fadia</a:t>
            </a: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a:t>
            </a:r>
            <a:r>
              <a:rPr kumimoji="0" lang="en-US" altLang="en-US" sz="1600" b="1" i="0" u="none" strike="noStrike" cap="none" normalizeH="0" baseline="0" dirty="0" err="1" smtClean="0">
                <a:ln>
                  <a:noFill/>
                </a:ln>
                <a:solidFill>
                  <a:srgbClr val="000000"/>
                </a:solidFill>
                <a:effectLst/>
                <a:latin typeface="Arial" panose="020B0604020202020204" pitchFamily="34" charset="0"/>
                <a:ea typeface="Calibri" panose="020F0502020204030204" pitchFamily="34" charset="0"/>
              </a:rPr>
              <a:t>Halma</a:t>
            </a:r>
            <a:r>
              <a:rPr kumimoji="0" lang="en-US" altLang="en-US" sz="16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rPr>
              <a:t>, Regional Director - PA DCED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0A20F938-8C18-4B20-8F80-AFD4A67325DA}" type="slidenum">
              <a:rPr lang="en-US" smtClean="0"/>
              <a:t>17</a:t>
            </a:fld>
            <a:endParaRPr lang="en-US"/>
          </a:p>
        </p:txBody>
      </p:sp>
    </p:spTree>
    <p:extLst>
      <p:ext uri="{BB962C8B-B14F-4D97-AF65-F5344CB8AC3E}">
        <p14:creationId xmlns:p14="http://schemas.microsoft.com/office/powerpoint/2010/main" val="389674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2" descr="Social Media Councils: Consultation - ARTICLE 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Berks County Earth Day | The Berks County Earth Day Celebration – Berks  County, Reading,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118" y="4152756"/>
            <a:ext cx="2357366" cy="235736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le:Lancaster PA se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9751" y="1229448"/>
            <a:ext cx="246430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City of York, Pennsylvan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9751" y="3847455"/>
            <a:ext cx="2514600" cy="2828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rtners &amp; Sponsorships - Advanced Mentoring Enrichment Netwo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5459" y="1229448"/>
            <a:ext cx="23812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ome - City of Scrant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4424" y="4152757"/>
            <a:ext cx="2357367" cy="23573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www.crwflags.com/fotw/images/u/us-pabet).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5118" y="1229448"/>
            <a:ext cx="2362198" cy="2362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5359" y="219434"/>
            <a:ext cx="3501732" cy="646331"/>
          </a:xfrm>
          <a:prstGeom prst="rect">
            <a:avLst/>
          </a:prstGeom>
          <a:noFill/>
        </p:spPr>
        <p:txBody>
          <a:bodyPr wrap="square" rtlCol="0">
            <a:spAutoFit/>
          </a:bodyPr>
          <a:lstStyle/>
          <a:p>
            <a:r>
              <a:rPr lang="en-US" sz="3600" b="1" dirty="0" smtClean="0"/>
              <a:t>6-Cities Coalition</a:t>
            </a:r>
            <a:endParaRPr lang="en-US" sz="3600" b="1" dirty="0"/>
          </a:p>
        </p:txBody>
      </p:sp>
      <p:sp>
        <p:nvSpPr>
          <p:cNvPr id="2" name="Slide Number Placeholder 1"/>
          <p:cNvSpPr>
            <a:spLocks noGrp="1"/>
          </p:cNvSpPr>
          <p:nvPr>
            <p:ph type="sldNum" sz="quarter" idx="12"/>
          </p:nvPr>
        </p:nvSpPr>
        <p:spPr/>
        <p:txBody>
          <a:bodyPr/>
          <a:lstStyle/>
          <a:p>
            <a:fld id="{0A20F938-8C18-4B20-8F80-AFD4A67325DA}" type="slidenum">
              <a:rPr lang="en-US" smtClean="0"/>
              <a:t>18</a:t>
            </a:fld>
            <a:endParaRPr lang="en-US"/>
          </a:p>
        </p:txBody>
      </p:sp>
    </p:spTree>
    <p:extLst>
      <p:ext uri="{BB962C8B-B14F-4D97-AF65-F5344CB8AC3E}">
        <p14:creationId xmlns:p14="http://schemas.microsoft.com/office/powerpoint/2010/main" val="2408836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flipH="1">
            <a:off x="342613" y="-11361"/>
            <a:ext cx="11742016" cy="5986254"/>
          </a:xfrm>
          <a:prstGeom prst="rect">
            <a:avLst/>
          </a:prstGeom>
        </p:spPr>
        <p:txBody>
          <a:bodyPr wrap="square">
            <a:spAutoFit/>
          </a:bodyPr>
          <a:lstStyle/>
          <a:p>
            <a:pPr>
              <a:tabLst>
                <a:tab pos="2971800" algn="ctr"/>
              </a:tabLst>
            </a:pPr>
            <a:r>
              <a:rPr lang="en-US" sz="3200" b="1" dirty="0" smtClean="0">
                <a:latin typeface="Calibri" panose="020F0502020204030204" pitchFamily="34" charset="0"/>
                <a:ea typeface="Times New Roman" panose="02020603050405020304" pitchFamily="18" charset="0"/>
                <a:cs typeface="Calibri" panose="020F0502020204030204" pitchFamily="34" charset="0"/>
              </a:rPr>
              <a:t>Action Items</a:t>
            </a: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Provide information to assist our residents with the funding opportunities that exist within the American Rescue Plan</a:t>
            </a: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Communicate with the Counties to coordinate</a:t>
            </a:r>
            <a:r>
              <a:rPr lang="en-US" dirty="0">
                <a:latin typeface="Calibri" panose="020F0502020204030204" pitchFamily="34" charset="0"/>
                <a:ea typeface="Times New Roman" panose="02020603050405020304" pitchFamily="18" charset="0"/>
                <a:cs typeface="Calibri" panose="020F0502020204030204" pitchFamily="34" charset="0"/>
              </a:rPr>
              <a:t> </a:t>
            </a:r>
            <a:r>
              <a:rPr lang="en-US" dirty="0" smtClean="0">
                <a:latin typeface="Calibri" panose="020F0502020204030204" pitchFamily="34" charset="0"/>
                <a:ea typeface="Times New Roman" panose="02020603050405020304" pitchFamily="18" charset="0"/>
                <a:cs typeface="Calibri" panose="020F0502020204030204" pitchFamily="34" charset="0"/>
              </a:rPr>
              <a:t>funding opportunities </a:t>
            </a: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smtClean="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smtClean="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endParaRPr lang="en-US" dirty="0" smtClean="0">
              <a:latin typeface="Calibri" panose="020F0502020204030204" pitchFamily="34" charset="0"/>
              <a:ea typeface="Times New Roman" panose="02020603050405020304" pitchFamily="18" charset="0"/>
              <a:cs typeface="Calibri" panose="020F0502020204030204" pitchFamily="34" charset="0"/>
            </a:endParaRPr>
          </a:p>
          <a:p>
            <a:pPr marL="514350" indent="-514350">
              <a:buAutoNum type="arabicPeriod"/>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Develop and propose a comprehensive strategic plan for the City’s allocation</a:t>
            </a:r>
          </a:p>
        </p:txBody>
      </p:sp>
      <p:pic>
        <p:nvPicPr>
          <p:cNvPr id="6" name="Picture 2" descr="https://www.crwflags.com/fotw/images/u/us-pab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1520" y="5011799"/>
            <a:ext cx="1179534" cy="11795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theists file lawsuit against cross in Pennsylvania county seal and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5477" y="4013353"/>
            <a:ext cx="1295038" cy="12950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3855" y="4013353"/>
            <a:ext cx="1295038" cy="12950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9917" y="1365577"/>
            <a:ext cx="797335" cy="1725634"/>
          </a:xfrm>
          <a:prstGeom prst="rect">
            <a:avLst/>
          </a:prstGeom>
        </p:spPr>
      </p:pic>
      <p:sp>
        <p:nvSpPr>
          <p:cNvPr id="10" name="TextBox 9"/>
          <p:cNvSpPr txBox="1"/>
          <p:nvPr/>
        </p:nvSpPr>
        <p:spPr>
          <a:xfrm>
            <a:off x="1001024" y="3024926"/>
            <a:ext cx="779319" cy="307777"/>
          </a:xfrm>
          <a:prstGeom prst="rect">
            <a:avLst/>
          </a:prstGeom>
          <a:noFill/>
        </p:spPr>
        <p:txBody>
          <a:bodyPr wrap="square" rtlCol="0">
            <a:spAutoFit/>
          </a:bodyPr>
          <a:lstStyle/>
          <a:p>
            <a:r>
              <a:rPr lang="en-US" sz="1400" dirty="0" smtClean="0"/>
              <a:t>website</a:t>
            </a:r>
            <a:endParaRPr lang="en-US" sz="1400" dirty="0"/>
          </a:p>
        </p:txBody>
      </p:sp>
      <p:sp>
        <p:nvSpPr>
          <p:cNvPr id="11" name="TextBox 10"/>
          <p:cNvSpPr txBox="1"/>
          <p:nvPr/>
        </p:nvSpPr>
        <p:spPr>
          <a:xfrm>
            <a:off x="3011729" y="3024006"/>
            <a:ext cx="536071" cy="307777"/>
          </a:xfrm>
          <a:prstGeom prst="rect">
            <a:avLst/>
          </a:prstGeom>
          <a:noFill/>
        </p:spPr>
        <p:txBody>
          <a:bodyPr wrap="square" rtlCol="0">
            <a:spAutoFit/>
          </a:bodyPr>
          <a:lstStyle/>
          <a:p>
            <a:r>
              <a:rPr lang="en-US" sz="1400" dirty="0" smtClean="0"/>
              <a:t>app</a:t>
            </a:r>
            <a:endParaRPr lang="en-US" sz="1400" dirty="0"/>
          </a:p>
        </p:txBody>
      </p:sp>
      <p:sp>
        <p:nvSpPr>
          <p:cNvPr id="14" name="AutoShape 2" descr="Social Media Councils: Consultation - ARTICLE 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Social Media Councils: Consultation - ARTICL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66264" y="1624291"/>
            <a:ext cx="1893204" cy="126254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073732" y="3013641"/>
            <a:ext cx="1133233" cy="307777"/>
          </a:xfrm>
          <a:prstGeom prst="rect">
            <a:avLst/>
          </a:prstGeom>
          <a:noFill/>
        </p:spPr>
        <p:txBody>
          <a:bodyPr wrap="square" rtlCol="0">
            <a:spAutoFit/>
          </a:bodyPr>
          <a:lstStyle/>
          <a:p>
            <a:r>
              <a:rPr lang="en-US" sz="1400" dirty="0"/>
              <a:t>s</a:t>
            </a:r>
            <a:r>
              <a:rPr lang="en-US" sz="1400" dirty="0" smtClean="0"/>
              <a:t>ocial media</a:t>
            </a:r>
            <a:endParaRPr lang="en-US" sz="1400" dirty="0"/>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065" y="1333522"/>
            <a:ext cx="717713" cy="1553311"/>
          </a:xfrm>
          <a:prstGeom prst="rect">
            <a:avLst/>
          </a:prstGeom>
        </p:spPr>
      </p:pic>
      <p:sp>
        <p:nvSpPr>
          <p:cNvPr id="3" name="Slide Number Placeholder 2"/>
          <p:cNvSpPr>
            <a:spLocks noGrp="1"/>
          </p:cNvSpPr>
          <p:nvPr>
            <p:ph type="sldNum" sz="quarter" idx="12"/>
          </p:nvPr>
        </p:nvSpPr>
        <p:spPr/>
        <p:txBody>
          <a:bodyPr/>
          <a:lstStyle/>
          <a:p>
            <a:fld id="{0A20F938-8C18-4B20-8F80-AFD4A67325DA}" type="slidenum">
              <a:rPr lang="en-US" smtClean="0"/>
              <a:t>19</a:t>
            </a:fld>
            <a:endParaRPr lang="en-US"/>
          </a:p>
        </p:txBody>
      </p:sp>
    </p:spTree>
    <p:extLst>
      <p:ext uri="{BB962C8B-B14F-4D97-AF65-F5344CB8AC3E}">
        <p14:creationId xmlns:p14="http://schemas.microsoft.com/office/powerpoint/2010/main" val="768831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206127" y="477983"/>
            <a:ext cx="9943318" cy="5786199"/>
          </a:xfrm>
          <a:prstGeom prst="rect">
            <a:avLst/>
          </a:prstGeom>
        </p:spPr>
        <p:txBody>
          <a:bodyPr wrap="square">
            <a:spAutoFit/>
          </a:bodyPr>
          <a:lstStyle/>
          <a:p>
            <a:endParaRPr lang="en-US" sz="2800" dirty="0">
              <a:solidFill>
                <a:srgbClr val="000000"/>
              </a:solidFill>
              <a:latin typeface="Arial" panose="020B0604020202020204" pitchFamily="34" charset="0"/>
            </a:endParaRPr>
          </a:p>
          <a:p>
            <a:pPr algn="ctr"/>
            <a:r>
              <a:rPr lang="en-US" sz="3600" b="1" dirty="0" smtClean="0">
                <a:solidFill>
                  <a:srgbClr val="000000"/>
                </a:solidFill>
              </a:rPr>
              <a:t>American </a:t>
            </a:r>
            <a:r>
              <a:rPr lang="en-US" sz="3600" b="1" dirty="0">
                <a:solidFill>
                  <a:srgbClr val="000000"/>
                </a:solidFill>
              </a:rPr>
              <a:t>Rescue Plan Act of </a:t>
            </a:r>
            <a:r>
              <a:rPr lang="en-US" sz="3600" b="1" dirty="0" smtClean="0">
                <a:solidFill>
                  <a:srgbClr val="000000"/>
                </a:solidFill>
              </a:rPr>
              <a:t>2021</a:t>
            </a:r>
            <a:endParaRPr lang="en-US" sz="3600" b="1" dirty="0">
              <a:solidFill>
                <a:srgbClr val="000000"/>
              </a:solidFill>
            </a:endParaRPr>
          </a:p>
          <a:p>
            <a:endParaRPr lang="en-US" dirty="0" smtClean="0">
              <a:solidFill>
                <a:srgbClr val="000000"/>
              </a:solidFill>
            </a:endParaRPr>
          </a:p>
          <a:p>
            <a:pPr>
              <a:lnSpc>
                <a:spcPct val="150000"/>
              </a:lnSpc>
            </a:pPr>
            <a:r>
              <a:rPr lang="en-US" sz="2400" dirty="0" smtClean="0">
                <a:solidFill>
                  <a:srgbClr val="000000"/>
                </a:solidFill>
              </a:rPr>
              <a:t>On March 10</a:t>
            </a:r>
            <a:r>
              <a:rPr lang="en-US" sz="2400" baseline="30000" dirty="0" smtClean="0">
                <a:solidFill>
                  <a:srgbClr val="000000"/>
                </a:solidFill>
              </a:rPr>
              <a:t>th</a:t>
            </a:r>
            <a:r>
              <a:rPr lang="en-US" sz="2400" dirty="0" smtClean="0">
                <a:solidFill>
                  <a:srgbClr val="000000"/>
                </a:solidFill>
              </a:rPr>
              <a:t>, 2021, the </a:t>
            </a:r>
            <a:r>
              <a:rPr lang="en-US" sz="2400" dirty="0">
                <a:solidFill>
                  <a:srgbClr val="000000"/>
                </a:solidFill>
              </a:rPr>
              <a:t>U.S. House of Representatives </a:t>
            </a:r>
            <a:r>
              <a:rPr lang="en-US" sz="2400" dirty="0" smtClean="0">
                <a:solidFill>
                  <a:srgbClr val="000000"/>
                </a:solidFill>
              </a:rPr>
              <a:t>passed </a:t>
            </a:r>
            <a:r>
              <a:rPr lang="en-US" sz="2400" dirty="0">
                <a:solidFill>
                  <a:srgbClr val="000000"/>
                </a:solidFill>
              </a:rPr>
              <a:t>the Senate-amended H.R. 1319, the American Rescue Plan (ARP). The ARP provides </a:t>
            </a:r>
            <a:endParaRPr lang="en-US" sz="2400" dirty="0" smtClean="0">
              <a:solidFill>
                <a:srgbClr val="000000"/>
              </a:solidFill>
            </a:endParaRPr>
          </a:p>
          <a:p>
            <a:pPr>
              <a:lnSpc>
                <a:spcPct val="150000"/>
              </a:lnSpc>
            </a:pPr>
            <a:r>
              <a:rPr lang="en-US" sz="2400" dirty="0" smtClean="0">
                <a:solidFill>
                  <a:srgbClr val="000000"/>
                </a:solidFill>
              </a:rPr>
              <a:t>$</a:t>
            </a:r>
            <a:r>
              <a:rPr lang="en-US" sz="2400" dirty="0">
                <a:solidFill>
                  <a:srgbClr val="000000"/>
                </a:solidFill>
              </a:rPr>
              <a:t>1.9 trillion in additional relief to respond to the novel coronavirus (COVID-19). This follows the enactment of nearly $4 trillion in COVID relief in 2020</a:t>
            </a:r>
            <a:r>
              <a:rPr lang="en-US" sz="2400" dirty="0" smtClean="0">
                <a:solidFill>
                  <a:srgbClr val="000000"/>
                </a:solidFill>
              </a:rPr>
              <a:t>. </a:t>
            </a:r>
          </a:p>
          <a:p>
            <a:pPr>
              <a:lnSpc>
                <a:spcPct val="150000"/>
              </a:lnSpc>
            </a:pPr>
            <a:r>
              <a:rPr lang="en-US" sz="2400" dirty="0" smtClean="0">
                <a:solidFill>
                  <a:srgbClr val="000000"/>
                </a:solidFill>
              </a:rPr>
              <a:t>ARP </a:t>
            </a:r>
            <a:r>
              <a:rPr lang="en-US" sz="2400" dirty="0">
                <a:solidFill>
                  <a:srgbClr val="000000"/>
                </a:solidFill>
              </a:rPr>
              <a:t>includes provisions on aid to state and local governments, hard-hit industries and communities, tax changes affecting individuals and business, and other </a:t>
            </a:r>
            <a:r>
              <a:rPr lang="en-US" sz="2400" dirty="0" smtClean="0">
                <a:solidFill>
                  <a:srgbClr val="000000"/>
                </a:solidFill>
              </a:rPr>
              <a:t>provisions. The </a:t>
            </a:r>
            <a:r>
              <a:rPr lang="en-US" sz="2400" dirty="0">
                <a:solidFill>
                  <a:srgbClr val="000000"/>
                </a:solidFill>
              </a:rPr>
              <a:t>latest COVID relief </a:t>
            </a:r>
            <a:r>
              <a:rPr lang="en-US" sz="2400" dirty="0" smtClean="0">
                <a:solidFill>
                  <a:srgbClr val="000000"/>
                </a:solidFill>
              </a:rPr>
              <a:t>legislation includes </a:t>
            </a:r>
            <a:r>
              <a:rPr lang="en-US" sz="2400" dirty="0">
                <a:solidFill>
                  <a:srgbClr val="000000"/>
                </a:solidFill>
              </a:rPr>
              <a:t>provisions impacting a wide variety of </a:t>
            </a:r>
            <a:r>
              <a:rPr lang="en-US" sz="2400" dirty="0" smtClean="0">
                <a:solidFill>
                  <a:srgbClr val="000000"/>
                </a:solidFill>
              </a:rPr>
              <a:t>stakeholders.</a:t>
            </a: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fld id="{0A20F938-8C18-4B20-8F80-AFD4A67325DA}" type="slidenum">
              <a:rPr lang="en-US" smtClean="0"/>
              <a:t>2</a:t>
            </a:fld>
            <a:endParaRPr lang="en-US"/>
          </a:p>
        </p:txBody>
      </p:sp>
    </p:spTree>
    <p:extLst>
      <p:ext uri="{BB962C8B-B14F-4D97-AF65-F5344CB8AC3E}">
        <p14:creationId xmlns:p14="http://schemas.microsoft.com/office/powerpoint/2010/main" val="2091644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101436" y="831273"/>
            <a:ext cx="9923316" cy="4555093"/>
          </a:xfrm>
          <a:prstGeom prst="rect">
            <a:avLst/>
          </a:prstGeom>
        </p:spPr>
        <p:txBody>
          <a:bodyPr wrap="square">
            <a:spAutoFit/>
          </a:bodyPr>
          <a:lstStyle/>
          <a:p>
            <a:pPr>
              <a:tabLst>
                <a:tab pos="2971800" algn="ctr"/>
              </a:tabLst>
            </a:pPr>
            <a:r>
              <a:rPr lang="en-US" sz="3200" b="1" dirty="0">
                <a:latin typeface="Calibri" panose="020F0502020204030204" pitchFamily="34" charset="0"/>
                <a:ea typeface="Times New Roman" panose="02020603050405020304" pitchFamily="18" charset="0"/>
                <a:cs typeface="Calibri" panose="020F0502020204030204" pitchFamily="34" charset="0"/>
              </a:rPr>
              <a:t> </a:t>
            </a:r>
            <a:r>
              <a:rPr lang="en-US" sz="3200" b="1" dirty="0" smtClean="0">
                <a:latin typeface="Calibri" panose="020F0502020204030204" pitchFamily="34" charset="0"/>
                <a:ea typeface="Times New Roman" panose="02020603050405020304" pitchFamily="18" charset="0"/>
                <a:cs typeface="Calibri" panose="020F0502020204030204" pitchFamily="34" charset="0"/>
              </a:rPr>
              <a:t>              Lehigh County</a:t>
            </a: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400" dirty="0" smtClean="0">
                <a:latin typeface="Calibri" panose="020F0502020204030204" pitchFamily="34" charset="0"/>
                <a:cs typeface="Calibri" panose="020F0502020204030204" pitchFamily="34" charset="0"/>
              </a:rPr>
              <a:t>Specific details have not been made public.</a:t>
            </a:r>
          </a:p>
          <a:p>
            <a:pPr>
              <a:tabLst>
                <a:tab pos="2971800" algn="ctr"/>
              </a:tabLst>
            </a:pPr>
            <a:endParaRPr lang="en-US" sz="2400" dirty="0">
              <a:latin typeface="Calibri" panose="020F0502020204030204" pitchFamily="34" charset="0"/>
              <a:cs typeface="Calibri" panose="020F0502020204030204" pitchFamily="34" charset="0"/>
            </a:endParaRPr>
          </a:p>
          <a:p>
            <a:pPr>
              <a:tabLst>
                <a:tab pos="2971800" algn="ctr"/>
              </a:tabLst>
            </a:pPr>
            <a:r>
              <a:rPr lang="en-US" sz="2400" dirty="0" smtClean="0">
                <a:latin typeface="Calibri" panose="020F0502020204030204" pitchFamily="34" charset="0"/>
                <a:cs typeface="Calibri" panose="020F0502020204030204" pitchFamily="34" charset="0"/>
              </a:rPr>
              <a:t>From WFMZ: “The </a:t>
            </a:r>
            <a:r>
              <a:rPr lang="en-US" sz="2400" dirty="0" smtClean="0"/>
              <a:t>plan </a:t>
            </a:r>
            <a:r>
              <a:rPr lang="en-US" sz="2400" dirty="0"/>
              <a:t>includes funding for the </a:t>
            </a:r>
            <a:r>
              <a:rPr lang="en-US" sz="2400" dirty="0" err="1"/>
              <a:t>Cedarbrook</a:t>
            </a:r>
            <a:r>
              <a:rPr lang="en-US" sz="2400" dirty="0"/>
              <a:t> senior care facility, old courthouse upgrades, HVAC facility system upgrades, jail, nonprofit, small business, human services, IT and community development support, along with money being allocated to a hybrid health bureau </a:t>
            </a:r>
            <a:r>
              <a:rPr lang="en-US" sz="2400" dirty="0" smtClean="0"/>
              <a:t>study”</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4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p:txBody>
      </p:sp>
      <p:sp>
        <p:nvSpPr>
          <p:cNvPr id="14" name="AutoShape 2" descr="Social Media Councils: Consultation - ARTICLE 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theists file lawsuit against cross in Pennsylvania county seal and fla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74" y="534411"/>
            <a:ext cx="1413864" cy="14138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20</a:t>
            </a:fld>
            <a:endParaRPr lang="en-US"/>
          </a:p>
        </p:txBody>
      </p:sp>
    </p:spTree>
    <p:extLst>
      <p:ext uri="{BB962C8B-B14F-4D97-AF65-F5344CB8AC3E}">
        <p14:creationId xmlns:p14="http://schemas.microsoft.com/office/powerpoint/2010/main" val="13767327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184563" y="800101"/>
            <a:ext cx="9486901" cy="4370427"/>
          </a:xfrm>
          <a:prstGeom prst="rect">
            <a:avLst/>
          </a:prstGeom>
        </p:spPr>
        <p:txBody>
          <a:bodyPr wrap="square">
            <a:spAutoFit/>
          </a:bodyPr>
          <a:lstStyle/>
          <a:p>
            <a:pPr>
              <a:tabLst>
                <a:tab pos="2971800" algn="ctr"/>
              </a:tabLst>
            </a:pPr>
            <a:r>
              <a:rPr lang="en-US" sz="3200" b="1" dirty="0" smtClean="0">
                <a:latin typeface="Calibri" panose="020F0502020204030204" pitchFamily="34" charset="0"/>
                <a:ea typeface="Times New Roman" panose="02020603050405020304" pitchFamily="18" charset="0"/>
                <a:cs typeface="Calibri" panose="020F0502020204030204" pitchFamily="34" charset="0"/>
              </a:rPr>
              <a:t>              Northampton County</a:t>
            </a: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Northampton County has announced funding proposals for $30 million, which represents the first half of their allocation:</a:t>
            </a: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$15 million to small businesses</a:t>
            </a:r>
          </a:p>
          <a:p>
            <a:pPr>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$5 million to non-profits</a:t>
            </a:r>
          </a:p>
          <a:p>
            <a:pPr>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$4 million for hospitality, Grow NORCO, </a:t>
            </a:r>
            <a:r>
              <a:rPr lang="en-US" dirty="0">
                <a:latin typeface="Calibri" panose="020F0502020204030204" pitchFamily="34" charset="0"/>
                <a:ea typeface="Times New Roman" panose="02020603050405020304" pitchFamily="18" charset="0"/>
                <a:cs typeface="Calibri" panose="020F0502020204030204" pitchFamily="34" charset="0"/>
              </a:rPr>
              <a:t>b</a:t>
            </a:r>
            <a:r>
              <a:rPr lang="en-US" dirty="0" smtClean="0">
                <a:latin typeface="Calibri" panose="020F0502020204030204" pitchFamily="34" charset="0"/>
                <a:ea typeface="Times New Roman" panose="02020603050405020304" pitchFamily="18" charset="0"/>
                <a:cs typeface="Calibri" panose="020F0502020204030204" pitchFamily="34" charset="0"/>
              </a:rPr>
              <a:t>roadband, EMS</a:t>
            </a:r>
          </a:p>
          <a:p>
            <a:pPr>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$6 million to respond to the pandemic</a:t>
            </a:r>
          </a:p>
        </p:txBody>
      </p:sp>
      <p:sp>
        <p:nvSpPr>
          <p:cNvPr id="14" name="AutoShape 2" descr="Social Media Councils: Consultation - ARTICLE 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74" y="534411"/>
            <a:ext cx="1413864" cy="14138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21</a:t>
            </a:fld>
            <a:endParaRPr lang="en-US"/>
          </a:p>
        </p:txBody>
      </p:sp>
    </p:spTree>
    <p:extLst>
      <p:ext uri="{BB962C8B-B14F-4D97-AF65-F5344CB8AC3E}">
        <p14:creationId xmlns:p14="http://schemas.microsoft.com/office/powerpoint/2010/main" val="1847600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66422" y="312746"/>
            <a:ext cx="11500139" cy="6124754"/>
          </a:xfrm>
          <a:prstGeom prst="rect">
            <a:avLst/>
          </a:prstGeom>
        </p:spPr>
        <p:txBody>
          <a:bodyPr wrap="square">
            <a:spAutoFit/>
          </a:bodyPr>
          <a:lstStyle/>
          <a:p>
            <a:pPr eaLnBrk="0" fontAlgn="base" hangingPunct="0"/>
            <a:endParaRPr lang="en-US" sz="1400" dirty="0" smtClean="0">
              <a:solidFill>
                <a:srgbClr val="000000"/>
              </a:solidFill>
              <a:ea typeface="Times New Roman" panose="02020603050405020304" pitchFamily="18" charset="0"/>
            </a:endParaRPr>
          </a:p>
          <a:p>
            <a:pPr eaLnBrk="0" fontAlgn="base" hangingPunct="0"/>
            <a:r>
              <a:rPr lang="en-US" sz="1400" i="1" dirty="0" smtClean="0">
                <a:solidFill>
                  <a:srgbClr val="000000"/>
                </a:solidFill>
                <a:ea typeface="Times New Roman" panose="02020603050405020304" pitchFamily="18" charset="0"/>
              </a:rPr>
              <a:t>Excerpts from an article published March 17</a:t>
            </a:r>
            <a:r>
              <a:rPr lang="en-US" sz="1400" i="1" baseline="30000" dirty="0" smtClean="0">
                <a:solidFill>
                  <a:srgbClr val="000000"/>
                </a:solidFill>
                <a:ea typeface="Times New Roman" panose="02020603050405020304" pitchFamily="18" charset="0"/>
              </a:rPr>
              <a:t>th</a:t>
            </a:r>
            <a:r>
              <a:rPr lang="en-US" sz="1400" i="1" dirty="0" smtClean="0">
                <a:solidFill>
                  <a:srgbClr val="000000"/>
                </a:solidFill>
                <a:ea typeface="Times New Roman" panose="02020603050405020304" pitchFamily="18" charset="0"/>
              </a:rPr>
              <a:t>, 2021 by </a:t>
            </a:r>
            <a:r>
              <a:rPr lang="en-US" sz="1400" i="1" dirty="0">
                <a:solidFill>
                  <a:srgbClr val="000000"/>
                </a:solidFill>
                <a:ea typeface="Times New Roman" panose="02020603050405020304" pitchFamily="18" charset="0"/>
              </a:rPr>
              <a:t>Mark </a:t>
            </a:r>
            <a:r>
              <a:rPr lang="en-US" sz="1400" i="1" dirty="0" err="1" smtClean="0">
                <a:solidFill>
                  <a:srgbClr val="000000"/>
                </a:solidFill>
                <a:ea typeface="Times New Roman" panose="02020603050405020304" pitchFamily="18" charset="0"/>
              </a:rPr>
              <a:t>Funkhouser</a:t>
            </a:r>
            <a:r>
              <a:rPr lang="en-US" sz="1400" i="1" dirty="0" smtClean="0">
                <a:solidFill>
                  <a:srgbClr val="000000"/>
                </a:solidFill>
                <a:ea typeface="Times New Roman" panose="02020603050405020304" pitchFamily="18" charset="0"/>
              </a:rPr>
              <a:t>, </a:t>
            </a:r>
            <a:r>
              <a:rPr lang="en-US" sz="1400" i="1" dirty="0" smtClean="0"/>
              <a:t>a </a:t>
            </a:r>
            <a:r>
              <a:rPr lang="en-US" sz="1400" i="1" dirty="0"/>
              <a:t>municipal finance expert who has spent decades in government service. As the mayor of Kansas City during the Great Recession, Mark made the tough choices to put his city on the path to fiscal sustainability. That experience, his long tenure as an auditor and his most recent post as the publisher of Governing magazine have made him a trusted and credible advisor to government officials across the country</a:t>
            </a:r>
            <a:r>
              <a:rPr lang="en-US" sz="1400" i="1" dirty="0" smtClean="0"/>
              <a:t>.</a:t>
            </a:r>
          </a:p>
          <a:p>
            <a:pPr eaLnBrk="0" fontAlgn="base" hangingPunct="0"/>
            <a:endParaRPr lang="en-US" sz="1400" dirty="0">
              <a:ea typeface="Times New Roman" panose="02020603050405020304" pitchFamily="18" charset="0"/>
            </a:endParaRPr>
          </a:p>
          <a:p>
            <a:pPr eaLnBrk="0" fontAlgn="base" hangingPunct="0"/>
            <a:r>
              <a:rPr lang="en-US" sz="1400" b="1" dirty="0">
                <a:solidFill>
                  <a:srgbClr val="000000"/>
                </a:solidFill>
                <a:ea typeface="Times New Roman" panose="02020603050405020304" pitchFamily="18" charset="0"/>
              </a:rPr>
              <a:t>HOW NOT TO SCREW UP YOUR GOVERNMENT’S STIMULUS WINDFALL</a:t>
            </a:r>
            <a:endParaRPr lang="en-US" sz="1400" b="1" dirty="0">
              <a:ea typeface="Times New Roman" panose="02020603050405020304" pitchFamily="18" charset="0"/>
            </a:endParaRPr>
          </a:p>
          <a:p>
            <a:pPr eaLnBrk="0" fontAlgn="base" hangingPunct="0"/>
            <a:endParaRPr lang="en-US" sz="1400" dirty="0">
              <a:ea typeface="Times New Roman" panose="02020603050405020304" pitchFamily="18" charset="0"/>
            </a:endParaRPr>
          </a:p>
          <a:p>
            <a:pPr eaLnBrk="0" fontAlgn="base" hangingPunct="0"/>
            <a:endParaRPr lang="en-US" sz="1400" dirty="0" smtClean="0">
              <a:ea typeface="Times New Roman" panose="02020603050405020304" pitchFamily="18" charset="0"/>
            </a:endParaRPr>
          </a:p>
          <a:p>
            <a:pPr eaLnBrk="0" fontAlgn="base" hangingPunct="0"/>
            <a:endParaRPr lang="en-US" sz="1400" dirty="0">
              <a:ea typeface="Times New Roman" panose="02020603050405020304" pitchFamily="18" charset="0"/>
            </a:endParaRPr>
          </a:p>
          <a:p>
            <a:pPr eaLnBrk="0" fontAlgn="base" hangingPunct="0"/>
            <a:r>
              <a:rPr lang="en-US" dirty="0" smtClean="0">
                <a:solidFill>
                  <a:srgbClr val="FF0000"/>
                </a:solidFill>
                <a:ea typeface="Times New Roman" panose="02020603050405020304" pitchFamily="18" charset="0"/>
              </a:rPr>
              <a:t>Avoid using </a:t>
            </a:r>
            <a:r>
              <a:rPr lang="en-US" dirty="0">
                <a:solidFill>
                  <a:srgbClr val="FF0000"/>
                </a:solidFill>
                <a:ea typeface="Times New Roman" panose="02020603050405020304" pitchFamily="18" charset="0"/>
              </a:rPr>
              <a:t>the stimulus to build new assets or launch new programs that will saddle </a:t>
            </a:r>
            <a:r>
              <a:rPr lang="en-US" dirty="0" smtClean="0">
                <a:solidFill>
                  <a:srgbClr val="FF0000"/>
                </a:solidFill>
                <a:ea typeface="Times New Roman" panose="02020603050405020304" pitchFamily="18" charset="0"/>
              </a:rPr>
              <a:t>you </a:t>
            </a:r>
            <a:r>
              <a:rPr lang="en-US" dirty="0">
                <a:solidFill>
                  <a:srgbClr val="FF0000"/>
                </a:solidFill>
                <a:ea typeface="Times New Roman" panose="02020603050405020304" pitchFamily="18" charset="0"/>
              </a:rPr>
              <a:t>with new, unfunded operating costs. If you create new long-term operating expenses, you may be in a worse position than if you hadn’t spent the money at all.</a:t>
            </a:r>
          </a:p>
          <a:p>
            <a:pPr eaLnBrk="0" fontAlgn="base" hangingPunct="0"/>
            <a:endParaRPr lang="en-US" dirty="0" smtClean="0">
              <a:solidFill>
                <a:srgbClr val="000000"/>
              </a:solidFill>
              <a:ea typeface="Times New Roman" panose="02020603050405020304" pitchFamily="18" charset="0"/>
            </a:endParaRPr>
          </a:p>
          <a:p>
            <a:pPr eaLnBrk="0" fontAlgn="base" hangingPunct="0"/>
            <a:r>
              <a:rPr lang="en-US" dirty="0" smtClean="0">
                <a:solidFill>
                  <a:srgbClr val="000000"/>
                </a:solidFill>
                <a:ea typeface="Times New Roman" panose="02020603050405020304" pitchFamily="18" charset="0"/>
              </a:rPr>
              <a:t>The </a:t>
            </a:r>
            <a:r>
              <a:rPr lang="en-US" dirty="0">
                <a:solidFill>
                  <a:srgbClr val="000000"/>
                </a:solidFill>
                <a:ea typeface="Times New Roman" panose="02020603050405020304" pitchFamily="18" charset="0"/>
              </a:rPr>
              <a:t>$350 billion heading to state and local governments to backfill revenue deficits and stimulate additional public spending is an incredible opportunity for not only relief but for growth. Localities have wide latitude on their use the money, and the money coming their way is significant. </a:t>
            </a:r>
            <a:r>
              <a:rPr lang="en-US" dirty="0" smtClean="0">
                <a:solidFill>
                  <a:srgbClr val="000000"/>
                </a:solidFill>
                <a:ea typeface="Times New Roman" panose="02020603050405020304" pitchFamily="18" charset="0"/>
              </a:rPr>
              <a:t>Given </a:t>
            </a:r>
            <a:r>
              <a:rPr lang="en-US" dirty="0">
                <a:solidFill>
                  <a:srgbClr val="000000"/>
                </a:solidFill>
                <a:ea typeface="Times New Roman" panose="02020603050405020304" pitchFamily="18" charset="0"/>
              </a:rPr>
              <a:t>this windfall, what should localities do?</a:t>
            </a:r>
            <a:endParaRPr lang="en-US" dirty="0">
              <a:ea typeface="Times New Roman" panose="02020603050405020304" pitchFamily="18" charset="0"/>
            </a:endParaRPr>
          </a:p>
          <a:p>
            <a:pPr eaLnBrk="0" fontAlgn="base" hangingPunct="0"/>
            <a:r>
              <a:rPr lang="en-US" dirty="0">
                <a:solidFill>
                  <a:srgbClr val="000000"/>
                </a:solidFill>
                <a:ea typeface="Times New Roman" panose="02020603050405020304" pitchFamily="18" charset="0"/>
              </a:rPr>
              <a:t> </a:t>
            </a:r>
            <a:endParaRPr lang="en-US" dirty="0" smtClean="0">
              <a:solidFill>
                <a:srgbClr val="FF0000"/>
              </a:solidFill>
              <a:ea typeface="Times New Roman" panose="02020603050405020304" pitchFamily="18" charset="0"/>
            </a:endParaRPr>
          </a:p>
          <a:p>
            <a:pPr eaLnBrk="0" fontAlgn="base" hangingPunct="0"/>
            <a:r>
              <a:rPr lang="en-US" dirty="0" smtClean="0">
                <a:solidFill>
                  <a:srgbClr val="FF0000"/>
                </a:solidFill>
                <a:ea typeface="Times New Roman" panose="02020603050405020304" pitchFamily="18" charset="0"/>
              </a:rPr>
              <a:t>For </a:t>
            </a:r>
            <a:r>
              <a:rPr lang="en-US" dirty="0">
                <a:solidFill>
                  <a:srgbClr val="FF0000"/>
                </a:solidFill>
                <a:ea typeface="Times New Roman" panose="02020603050405020304" pitchFamily="18" charset="0"/>
              </a:rPr>
              <a:t>many of us, it’s been a while since we traveled by air. But we all remember the instructions to “secure your own mask first before assisting others.” The same rule applies for local government. First, fix your own emergency before tackling anything else. </a:t>
            </a:r>
            <a:r>
              <a:rPr lang="en-US" dirty="0">
                <a:solidFill>
                  <a:srgbClr val="000000"/>
                </a:solidFill>
                <a:ea typeface="Times New Roman" panose="02020603050405020304" pitchFamily="18" charset="0"/>
              </a:rPr>
              <a:t>Replenishing depleted reserves would be responsible, for example, even if it wouldn’t generate the same headlines as a groundbreaking for a new community center or light-rail </a:t>
            </a:r>
            <a:r>
              <a:rPr lang="en-US" dirty="0" smtClean="0">
                <a:solidFill>
                  <a:srgbClr val="000000"/>
                </a:solidFill>
                <a:ea typeface="Times New Roman" panose="02020603050405020304" pitchFamily="18" charset="0"/>
              </a:rPr>
              <a:t>line.</a:t>
            </a:r>
            <a:r>
              <a:rPr lang="en-US" dirty="0">
                <a:ea typeface="Times New Roman" panose="02020603050405020304" pitchFamily="18" charset="0"/>
              </a:rPr>
              <a:t> </a:t>
            </a:r>
            <a:r>
              <a:rPr lang="en-US" dirty="0" smtClean="0">
                <a:solidFill>
                  <a:srgbClr val="000000"/>
                </a:solidFill>
                <a:ea typeface="Times New Roman" panose="02020603050405020304" pitchFamily="18" charset="0"/>
              </a:rPr>
              <a:t>Second</a:t>
            </a:r>
            <a:r>
              <a:rPr lang="en-US" dirty="0">
                <a:solidFill>
                  <a:srgbClr val="000000"/>
                </a:solidFill>
                <a:ea typeface="Times New Roman" panose="02020603050405020304" pitchFamily="18" charset="0"/>
              </a:rPr>
              <a:t>, consider investing some of that money to reduce your operating costs. </a:t>
            </a:r>
            <a:r>
              <a:rPr lang="en-US" dirty="0">
                <a:solidFill>
                  <a:srgbClr val="FF0000"/>
                </a:solidFill>
                <a:ea typeface="Times New Roman" panose="02020603050405020304" pitchFamily="18" charset="0"/>
              </a:rPr>
              <a:t>We all know deferred maintenance costs more the longer you put it off. Now is an opportunity to make those long-overdue investments in infrastructure. </a:t>
            </a:r>
            <a:endParaRPr lang="en-US" dirty="0">
              <a:solidFill>
                <a:srgbClr val="FF0000"/>
              </a:solidFill>
              <a:effectLst/>
              <a:ea typeface="Calibri" panose="020F0502020204030204" pitchFamily="34" charset="0"/>
              <a:cs typeface="Times New Roman" panose="02020603050405020304" pitchFamily="18" charset="0"/>
            </a:endParaRPr>
          </a:p>
        </p:txBody>
      </p:sp>
      <p:pic>
        <p:nvPicPr>
          <p:cNvPr id="3074" name="Picture 2" descr="File:NYCS-bull-trans-1.svg - Wikimedia Comm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22" y="1842796"/>
            <a:ext cx="748003" cy="74800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ile:NYCS-bull-trans-2.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4536" y="4090178"/>
            <a:ext cx="714375" cy="7143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22</a:t>
            </a:fld>
            <a:endParaRPr lang="en-US"/>
          </a:p>
        </p:txBody>
      </p:sp>
    </p:spTree>
    <p:extLst>
      <p:ext uri="{BB962C8B-B14F-4D97-AF65-F5344CB8AC3E}">
        <p14:creationId xmlns:p14="http://schemas.microsoft.com/office/powerpoint/2010/main" val="618757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073" y="155862"/>
            <a:ext cx="10515600" cy="6286501"/>
          </a:xfrm>
        </p:spPr>
        <p:txBody>
          <a:bodyPr>
            <a:normAutofit/>
          </a:bodyPr>
          <a:lstStyle/>
          <a:p>
            <a:pPr marL="0" indent="0" fontAlgn="base">
              <a:buNone/>
            </a:pPr>
            <a:endParaRPr lang="en-US" b="1" dirty="0" smtClean="0"/>
          </a:p>
          <a:p>
            <a:pPr marL="0" indent="0" fontAlgn="base">
              <a:buNone/>
            </a:pPr>
            <a:r>
              <a:rPr lang="en-US" b="1" dirty="0" smtClean="0"/>
              <a:t>GFOA </a:t>
            </a:r>
            <a:r>
              <a:rPr lang="en-US" b="1" dirty="0"/>
              <a:t>American Rescue Plan Act Guiding </a:t>
            </a:r>
            <a:r>
              <a:rPr lang="en-US" b="1" dirty="0" smtClean="0"/>
              <a:t>Principles </a:t>
            </a:r>
          </a:p>
          <a:p>
            <a:pPr marL="0" indent="0" fontAlgn="base">
              <a:buNone/>
            </a:pPr>
            <a:r>
              <a:rPr lang="en-US" sz="1300" b="1" dirty="0" smtClean="0"/>
              <a:t>(Government Finance Officers Association)</a:t>
            </a:r>
          </a:p>
          <a:p>
            <a:pPr marL="0" indent="0" fontAlgn="base">
              <a:buNone/>
            </a:pPr>
            <a:endParaRPr lang="en-US" sz="1300" b="1" dirty="0" smtClean="0"/>
          </a:p>
          <a:p>
            <a:pPr fontAlgn="base"/>
            <a:r>
              <a:rPr lang="en-US" sz="1900" dirty="0" smtClean="0">
                <a:solidFill>
                  <a:srgbClr val="FF0000"/>
                </a:solidFill>
              </a:rPr>
              <a:t>Care </a:t>
            </a:r>
            <a:r>
              <a:rPr lang="en-US" sz="1900" dirty="0">
                <a:solidFill>
                  <a:srgbClr val="FF0000"/>
                </a:solidFill>
              </a:rPr>
              <a:t>should be taken to avoid creating new programs or add-ons to existing programs that require an ongoing financial </a:t>
            </a:r>
            <a:r>
              <a:rPr lang="en-US" sz="1900" dirty="0" smtClean="0">
                <a:solidFill>
                  <a:srgbClr val="FF0000"/>
                </a:solidFill>
              </a:rPr>
              <a:t>commitment even after the funding ends.</a:t>
            </a:r>
            <a:endParaRPr lang="en-US" sz="1900" dirty="0">
              <a:solidFill>
                <a:srgbClr val="FF0000"/>
              </a:solidFill>
            </a:endParaRPr>
          </a:p>
          <a:p>
            <a:pPr fontAlgn="base"/>
            <a:endParaRPr lang="en-US" sz="1900" dirty="0" smtClean="0">
              <a:solidFill>
                <a:srgbClr val="FF0000"/>
              </a:solidFill>
            </a:endParaRPr>
          </a:p>
          <a:p>
            <a:pPr fontAlgn="base"/>
            <a:r>
              <a:rPr lang="en-US" sz="1900" dirty="0" smtClean="0"/>
              <a:t>Replenishing </a:t>
            </a:r>
            <a:r>
              <a:rPr lang="en-US" sz="1900" dirty="0"/>
              <a:t>reserves used to offset revenue declines during the pandemic should be </a:t>
            </a:r>
            <a:r>
              <a:rPr lang="en-US" sz="1900" dirty="0" smtClean="0"/>
              <a:t>given </a:t>
            </a:r>
            <a:r>
              <a:rPr lang="en-US" sz="1900" dirty="0"/>
              <a:t>high priority to rebuild financial flexibility/stability and restore fiscal resiliency.</a:t>
            </a:r>
          </a:p>
          <a:p>
            <a:pPr fontAlgn="base"/>
            <a:endParaRPr lang="en-US" sz="1900" dirty="0" smtClean="0"/>
          </a:p>
          <a:p>
            <a:pPr fontAlgn="base"/>
            <a:r>
              <a:rPr lang="en-US" sz="1900" dirty="0" smtClean="0"/>
              <a:t>Use </a:t>
            </a:r>
            <a:r>
              <a:rPr lang="en-US" sz="1900" dirty="0"/>
              <a:t>of ARPA funds to cover operating deficits caused by COVID-19 should be considered temporary and additional budget restraint may be necessary to achieve/maintain structural balance in future budgets.</a:t>
            </a:r>
          </a:p>
          <a:p>
            <a:pPr fontAlgn="base"/>
            <a:endParaRPr lang="en-US" sz="1900" dirty="0"/>
          </a:p>
          <a:p>
            <a:pPr fontAlgn="base"/>
            <a:r>
              <a:rPr lang="en-US" sz="1900" dirty="0" smtClean="0">
                <a:solidFill>
                  <a:srgbClr val="FF0000"/>
                </a:solidFill>
              </a:rPr>
              <a:t>Investment </a:t>
            </a:r>
            <a:r>
              <a:rPr lang="en-US" sz="1900" dirty="0">
                <a:solidFill>
                  <a:srgbClr val="FF0000"/>
                </a:solidFill>
              </a:rPr>
              <a:t>in critical infrastructure is particularly well suited use of ARPA funds because it is a non-recurring expenditure that can be targeted to strategically important </a:t>
            </a:r>
            <a:r>
              <a:rPr lang="en-US" sz="1900" dirty="0" smtClean="0">
                <a:solidFill>
                  <a:srgbClr val="FF0000"/>
                </a:solidFill>
              </a:rPr>
              <a:t>long-term </a:t>
            </a:r>
            <a:r>
              <a:rPr lang="en-US" sz="1900" dirty="0">
                <a:solidFill>
                  <a:srgbClr val="FF0000"/>
                </a:solidFill>
              </a:rPr>
              <a:t>assets that provide benefits over many years. </a:t>
            </a:r>
            <a:r>
              <a:rPr lang="en-US" sz="1900" dirty="0"/>
              <a:t>However, care should be taken to assess any on-going operating costs that may be associated with the project.</a:t>
            </a:r>
          </a:p>
          <a:p>
            <a:endParaRPr lang="en-US" sz="2300" dirty="0"/>
          </a:p>
        </p:txBody>
      </p:sp>
      <p:sp>
        <p:nvSpPr>
          <p:cNvPr id="2" name="Slide Number Placeholder 1"/>
          <p:cNvSpPr>
            <a:spLocks noGrp="1"/>
          </p:cNvSpPr>
          <p:nvPr>
            <p:ph type="sldNum" sz="quarter" idx="12"/>
          </p:nvPr>
        </p:nvSpPr>
        <p:spPr/>
        <p:txBody>
          <a:bodyPr/>
          <a:lstStyle/>
          <a:p>
            <a:fld id="{0A20F938-8C18-4B20-8F80-AFD4A67325DA}" type="slidenum">
              <a:rPr lang="en-US" smtClean="0"/>
              <a:t>23</a:t>
            </a:fld>
            <a:endParaRPr lang="en-US"/>
          </a:p>
        </p:txBody>
      </p:sp>
    </p:spTree>
    <p:extLst>
      <p:ext uri="{BB962C8B-B14F-4D97-AF65-F5344CB8AC3E}">
        <p14:creationId xmlns:p14="http://schemas.microsoft.com/office/powerpoint/2010/main" val="2191749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Our Stories - lehighvalleylive.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504" y="536448"/>
            <a:ext cx="1976287" cy="134480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City of Bethlehem"/>
          <p:cNvSpPr>
            <a:spLocks noChangeAspect="1" noChangeArrowheads="1"/>
          </p:cNvSpPr>
          <p:nvPr/>
        </p:nvSpPr>
        <p:spPr bwMode="auto">
          <a:xfrm>
            <a:off x="-274172" y="115735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a:spLocks noChangeArrowheads="1"/>
          </p:cNvSpPr>
          <p:nvPr/>
        </p:nvSpPr>
        <p:spPr bwMode="auto">
          <a:xfrm>
            <a:off x="0" y="-138499"/>
            <a:ext cx="65" cy="276999"/>
          </a:xfrm>
          <a:prstGeom prst="rect">
            <a:avLst/>
          </a:prstGeom>
          <a:solidFill>
            <a:srgbClr val="DFE5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669174" y="1699492"/>
            <a:ext cx="10608429" cy="5047536"/>
          </a:xfrm>
          <a:prstGeom prst="rect">
            <a:avLst/>
          </a:prstGeom>
        </p:spPr>
        <p:txBody>
          <a:bodyPr wrap="square">
            <a:spAutoFit/>
          </a:bodyPr>
          <a:lstStyle/>
          <a:p>
            <a:r>
              <a:rPr lang="en-US" sz="1400" i="1" dirty="0" smtClean="0"/>
              <a:t>Excerpts from a March 16, 2021 Express-Times article written by Sara Satullo</a:t>
            </a:r>
          </a:p>
          <a:p>
            <a:endParaRPr lang="en-US" sz="1400" i="1" dirty="0" smtClean="0"/>
          </a:p>
          <a:p>
            <a:endParaRPr lang="en-US" sz="1400" i="1" dirty="0"/>
          </a:p>
          <a:p>
            <a:r>
              <a:rPr lang="en-US" sz="2000" dirty="0" smtClean="0">
                <a:solidFill>
                  <a:srgbClr val="FF0000"/>
                </a:solidFill>
              </a:rPr>
              <a:t>The Bethlehem Area School District plans </a:t>
            </a:r>
            <a:r>
              <a:rPr lang="en-US" sz="2000" dirty="0">
                <a:solidFill>
                  <a:srgbClr val="FF0000"/>
                </a:solidFill>
              </a:rPr>
              <a:t>to use its estimated $49 million in federal stimulus dollars to accelerate the replacement of six schools’ HVAC systems and to combat </a:t>
            </a:r>
            <a:r>
              <a:rPr lang="en-US" sz="2000" dirty="0" smtClean="0">
                <a:solidFill>
                  <a:srgbClr val="FF0000"/>
                </a:solidFill>
              </a:rPr>
              <a:t>COVID-19 related </a:t>
            </a:r>
            <a:r>
              <a:rPr lang="en-US" sz="2000" dirty="0">
                <a:solidFill>
                  <a:srgbClr val="FF0000"/>
                </a:solidFill>
              </a:rPr>
              <a:t>learning loss amongst its </a:t>
            </a:r>
            <a:r>
              <a:rPr lang="en-US" sz="2000" dirty="0" smtClean="0">
                <a:solidFill>
                  <a:srgbClr val="FF0000"/>
                </a:solidFill>
              </a:rPr>
              <a:t>students. </a:t>
            </a:r>
          </a:p>
          <a:p>
            <a:endParaRPr lang="en-US" sz="2000" dirty="0"/>
          </a:p>
          <a:p>
            <a:r>
              <a:rPr lang="en-US" sz="2000" dirty="0" smtClean="0"/>
              <a:t>The </a:t>
            </a:r>
            <a:r>
              <a:rPr lang="en-US" sz="2000" dirty="0">
                <a:solidFill>
                  <a:srgbClr val="FF0000"/>
                </a:solidFill>
              </a:rPr>
              <a:t>HVAC replacements </a:t>
            </a:r>
            <a:r>
              <a:rPr lang="en-US" sz="2000" dirty="0"/>
              <a:t>at Farmersville, Miller Heights, James Buchanan, Calypso and Hanover and Governor Wolf elementary schools </a:t>
            </a:r>
            <a:r>
              <a:rPr lang="en-US" sz="2000" dirty="0">
                <a:solidFill>
                  <a:srgbClr val="FF0000"/>
                </a:solidFill>
              </a:rPr>
              <a:t>have been </a:t>
            </a:r>
            <a:r>
              <a:rPr lang="en-US" sz="2000" dirty="0" smtClean="0">
                <a:solidFill>
                  <a:srgbClr val="FF0000"/>
                </a:solidFill>
              </a:rPr>
              <a:t>languishing for years on the district’s capital plan</a:t>
            </a:r>
            <a:r>
              <a:rPr lang="en-US" sz="2000" dirty="0" smtClean="0"/>
              <a:t>, </a:t>
            </a:r>
            <a:r>
              <a:rPr lang="en-US" sz="2000" dirty="0"/>
              <a:t>which calls for the eventual replacement of all of its HVAC </a:t>
            </a:r>
            <a:r>
              <a:rPr lang="en-US" sz="2000" dirty="0" smtClean="0"/>
              <a:t>systems. Bethlehem’s </a:t>
            </a:r>
            <a:r>
              <a:rPr lang="en-US" sz="2000" dirty="0"/>
              <a:t>been tackling an HVAC replacement or two a year to spread out the cost and has weighed taking out a $10 million bond to fund HVAC projects.</a:t>
            </a:r>
          </a:p>
          <a:p>
            <a:endParaRPr lang="en-US" sz="2000" dirty="0" smtClean="0"/>
          </a:p>
          <a:p>
            <a:r>
              <a:rPr lang="en-US" sz="2000" dirty="0" smtClean="0">
                <a:solidFill>
                  <a:srgbClr val="FF0000"/>
                </a:solidFill>
              </a:rPr>
              <a:t>Bethlehem </a:t>
            </a:r>
            <a:r>
              <a:rPr lang="en-US" sz="2000" dirty="0">
                <a:solidFill>
                  <a:srgbClr val="FF0000"/>
                </a:solidFill>
              </a:rPr>
              <a:t>is proposing spending roughly $30 million on HVAC upgrades, with the option of adding in the district education center if bids are favorable. That leaves about $15.8 million to address student’s educational needs like remediation, summer programs and instructional supports.</a:t>
            </a:r>
          </a:p>
          <a:p>
            <a:endParaRPr lang="en-US" sz="2000" dirty="0"/>
          </a:p>
        </p:txBody>
      </p:sp>
      <p:sp>
        <p:nvSpPr>
          <p:cNvPr id="8" name="AutoShape 9" descr="BASD / Homep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1" descr="BASD / Homep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7" name="Picture 13" descr="BASD / Home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 y="160337"/>
            <a:ext cx="5854292" cy="12377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24</a:t>
            </a:fld>
            <a:endParaRPr lang="en-US"/>
          </a:p>
        </p:txBody>
      </p:sp>
    </p:spTree>
    <p:extLst>
      <p:ext uri="{BB962C8B-B14F-4D97-AF65-F5344CB8AC3E}">
        <p14:creationId xmlns:p14="http://schemas.microsoft.com/office/powerpoint/2010/main" val="4161826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309950" y="1527473"/>
            <a:ext cx="9465424" cy="3816429"/>
          </a:xfrm>
          <a:prstGeom prst="rect">
            <a:avLst/>
          </a:prstGeom>
        </p:spPr>
        <p:txBody>
          <a:bodyPr wrap="square">
            <a:spAutoFit/>
          </a:bodyPr>
          <a:lstStyle/>
          <a:p>
            <a:r>
              <a:rPr lang="en-US" sz="3600" b="1" dirty="0"/>
              <a:t>Guidance from the Brookings </a:t>
            </a:r>
            <a:r>
              <a:rPr lang="en-US" sz="3600" b="1" dirty="0" smtClean="0"/>
              <a:t>Institution</a:t>
            </a:r>
          </a:p>
          <a:p>
            <a:r>
              <a:rPr lang="en-US" sz="1400" i="1" dirty="0" smtClean="0"/>
              <a:t>April 27, 2021: Local </a:t>
            </a:r>
            <a:r>
              <a:rPr lang="en-US" sz="1400" i="1" dirty="0"/>
              <a:t>Governments Plan for American Rescue Plan Funds </a:t>
            </a:r>
          </a:p>
          <a:p>
            <a:r>
              <a:rPr lang="en-US" sz="2400" dirty="0"/>
              <a:t> </a:t>
            </a:r>
            <a:endParaRPr lang="en-US" sz="2400" dirty="0" smtClean="0"/>
          </a:p>
          <a:p>
            <a:r>
              <a:rPr lang="en-US" sz="2400" b="1" dirty="0" smtClean="0"/>
              <a:t>Stabilize</a:t>
            </a:r>
            <a:r>
              <a:rPr lang="en-US" sz="2400" b="1" dirty="0"/>
              <a:t>:</a:t>
            </a:r>
            <a:r>
              <a:rPr lang="en-US" sz="2400" dirty="0"/>
              <a:t> So many local governments ran massive deficits last year and are considering cuts to critical services, including essential personnel. These dollars can shore up budgets now and prevent further bleeding.</a:t>
            </a:r>
          </a:p>
          <a:p>
            <a:pPr lvl="0"/>
            <a:endParaRPr lang="en-US" sz="2400" b="1" dirty="0" smtClean="0"/>
          </a:p>
          <a:p>
            <a:pPr lvl="0"/>
            <a:r>
              <a:rPr lang="en-US" sz="2400" b="1" dirty="0" smtClean="0"/>
              <a:t>Strategize</a:t>
            </a:r>
            <a:r>
              <a:rPr lang="en-US" sz="2400" b="1" dirty="0"/>
              <a:t>:</a:t>
            </a:r>
            <a:r>
              <a:rPr lang="en-US" sz="2400" dirty="0"/>
              <a:t> Consider long-term </a:t>
            </a:r>
            <a:r>
              <a:rPr lang="en-US" sz="2400" dirty="0" smtClean="0"/>
              <a:t>needs </a:t>
            </a:r>
          </a:p>
          <a:p>
            <a:pPr lvl="0"/>
            <a:endParaRPr lang="en-US" sz="2400" b="1" dirty="0" smtClean="0"/>
          </a:p>
          <a:p>
            <a:pPr lvl="0"/>
            <a:r>
              <a:rPr lang="en-US" sz="2400" b="1" dirty="0" smtClean="0"/>
              <a:t>Organize</a:t>
            </a:r>
            <a:r>
              <a:rPr lang="en-US" sz="2400" b="1" dirty="0"/>
              <a:t>:</a:t>
            </a:r>
            <a:r>
              <a:rPr lang="en-US" sz="2400" dirty="0"/>
              <a:t> </a:t>
            </a:r>
            <a:r>
              <a:rPr lang="en-US" sz="2400" dirty="0" smtClean="0"/>
              <a:t>Work to </a:t>
            </a:r>
            <a:r>
              <a:rPr lang="en-US" sz="2400" dirty="0"/>
              <a:t>develop comprehensive </a:t>
            </a:r>
            <a:r>
              <a:rPr lang="en-US" sz="2400" dirty="0" smtClean="0"/>
              <a:t>plans</a:t>
            </a:r>
            <a:endParaRPr lang="en-US" sz="2400" dirty="0"/>
          </a:p>
        </p:txBody>
      </p:sp>
      <p:sp>
        <p:nvSpPr>
          <p:cNvPr id="3" name="Slide Number Placeholder 2"/>
          <p:cNvSpPr>
            <a:spLocks noGrp="1"/>
          </p:cNvSpPr>
          <p:nvPr>
            <p:ph type="sldNum" sz="quarter" idx="12"/>
          </p:nvPr>
        </p:nvSpPr>
        <p:spPr/>
        <p:txBody>
          <a:bodyPr/>
          <a:lstStyle/>
          <a:p>
            <a:fld id="{0A20F938-8C18-4B20-8F80-AFD4A67325DA}" type="slidenum">
              <a:rPr lang="en-US" smtClean="0"/>
              <a:t>25</a:t>
            </a:fld>
            <a:endParaRPr lang="en-US"/>
          </a:p>
        </p:txBody>
      </p:sp>
    </p:spTree>
    <p:extLst>
      <p:ext uri="{BB962C8B-B14F-4D97-AF65-F5344CB8AC3E}">
        <p14:creationId xmlns:p14="http://schemas.microsoft.com/office/powerpoint/2010/main" val="3362311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55677" y="3522524"/>
            <a:ext cx="10401587" cy="1107996"/>
          </a:xfrm>
          <a:prstGeom prst="rect">
            <a:avLst/>
          </a:prstGeom>
        </p:spPr>
        <p:txBody>
          <a:bodyPr wrap="square">
            <a:spAutoFit/>
          </a:bodyPr>
          <a:lstStyle/>
          <a:p>
            <a:pPr>
              <a:tabLst>
                <a:tab pos="2971800" algn="ctr"/>
              </a:tabLst>
            </a:pPr>
            <a:r>
              <a:rPr lang="en-US" sz="6600" dirty="0" smtClean="0">
                <a:latin typeface="Calibri" panose="020F0502020204030204" pitchFamily="34" charset="0"/>
                <a:ea typeface="Times New Roman" panose="02020603050405020304" pitchFamily="18" charset="0"/>
                <a:cs typeface="Calibri" panose="020F0502020204030204" pitchFamily="34" charset="0"/>
              </a:rPr>
              <a:t>Stabilize. Strategize. Organize.</a:t>
            </a:r>
          </a:p>
        </p:txBody>
      </p:sp>
      <p:pic>
        <p:nvPicPr>
          <p:cNvPr id="1028" name="Picture 4" descr="Mission Statement – VIS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92" y="234519"/>
            <a:ext cx="4229543" cy="27061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26</a:t>
            </a:fld>
            <a:endParaRPr lang="en-US"/>
          </a:p>
        </p:txBody>
      </p:sp>
    </p:spTree>
    <p:extLst>
      <p:ext uri="{BB962C8B-B14F-4D97-AF65-F5344CB8AC3E}">
        <p14:creationId xmlns:p14="http://schemas.microsoft.com/office/powerpoint/2010/main" val="2184497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38499"/>
            <a:ext cx="65" cy="276999"/>
          </a:xfrm>
          <a:prstGeom prst="rect">
            <a:avLst/>
          </a:prstGeom>
          <a:solidFill>
            <a:srgbClr val="DFE5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1257273" y="562507"/>
            <a:ext cx="10279732" cy="5616922"/>
          </a:xfrm>
          <a:prstGeom prst="rect">
            <a:avLst/>
          </a:prstGeom>
          <a:noFill/>
        </p:spPr>
        <p:txBody>
          <a:bodyPr wrap="square" rtlCol="0">
            <a:spAutoFit/>
          </a:bodyPr>
          <a:lstStyle/>
          <a:p>
            <a:r>
              <a:rPr lang="en-US" sz="3600" b="1" dirty="0" smtClean="0"/>
              <a:t>Eligible Uses</a:t>
            </a:r>
          </a:p>
          <a:p>
            <a:endParaRPr lang="en-US" sz="1100" dirty="0"/>
          </a:p>
          <a:p>
            <a:r>
              <a:rPr lang="en-US" sz="2400" dirty="0" smtClean="0"/>
              <a:t>Through most of 2020 and all of 2021 to date, City staff has responded in numerous ways to this public health crisis. Emergency Management, Health, EMS, Police, Fire, Community Development, and Public Works have all contributed. We are not done. The response will need to continue.</a:t>
            </a:r>
            <a:r>
              <a:rPr lang="en-US" sz="2400" dirty="0"/>
              <a:t> </a:t>
            </a:r>
            <a:r>
              <a:rPr lang="en-US" sz="2400" dirty="0" smtClean="0"/>
              <a:t>City of Bethlehem essential personnel</a:t>
            </a:r>
            <a:r>
              <a:rPr lang="en-US" sz="2400" dirty="0"/>
              <a:t>, including public </a:t>
            </a:r>
            <a:r>
              <a:rPr lang="en-US" sz="2400" dirty="0" smtClean="0"/>
              <a:t>safety, </a:t>
            </a:r>
            <a:r>
              <a:rPr lang="en-US" sz="2400" dirty="0"/>
              <a:t>are qualified </a:t>
            </a:r>
            <a:r>
              <a:rPr lang="en-US" sz="2400" dirty="0" smtClean="0"/>
              <a:t>reimbursable expenditures </a:t>
            </a:r>
            <a:r>
              <a:rPr lang="en-US" sz="2400" dirty="0"/>
              <a:t>for responding to the public health emergency </a:t>
            </a:r>
            <a:r>
              <a:rPr lang="en-US" sz="2400" dirty="0">
                <a:ea typeface="Times New Roman" panose="02020603050405020304" pitchFamily="18" charset="0"/>
              </a:rPr>
              <a:t>with respect to the Coronavirus Disease 2019 (COVID–19</a:t>
            </a:r>
            <a:r>
              <a:rPr lang="en-US" sz="2400" dirty="0" smtClean="0">
                <a:ea typeface="Times New Roman" panose="02020603050405020304" pitchFamily="18" charset="0"/>
              </a:rPr>
              <a:t>).</a:t>
            </a:r>
          </a:p>
          <a:p>
            <a:endParaRPr lang="en-US" sz="2400" dirty="0"/>
          </a:p>
          <a:p>
            <a:r>
              <a:rPr lang="en-US" sz="2400" dirty="0" smtClean="0"/>
              <a:t>The pandemic derailed economic activity and caused significant revenue loss. This funding will allow the City to recover revenue loss due to the pandemic.</a:t>
            </a:r>
          </a:p>
          <a:p>
            <a:endParaRPr lang="en-US" sz="2400" dirty="0"/>
          </a:p>
          <a:p>
            <a:r>
              <a:rPr lang="en-US" sz="2400" dirty="0" smtClean="0"/>
              <a:t>In addition, this plan will propose a community reinvestment fund that can provide assistance to small businesses, non-profits, and housing initiatives.</a:t>
            </a:r>
            <a:endParaRPr lang="en-US" sz="2400" dirty="0"/>
          </a:p>
        </p:txBody>
      </p:sp>
      <p:pic>
        <p:nvPicPr>
          <p:cNvPr id="1030" name="Picture 6" descr="transparent quality check icon&#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139" y="1341818"/>
            <a:ext cx="642068" cy="6706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ransparent quality check icon&#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139" y="4316912"/>
            <a:ext cx="642068" cy="670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ransparent quality check icon&#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229" y="5399773"/>
            <a:ext cx="642068" cy="6706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27</a:t>
            </a:fld>
            <a:endParaRPr lang="en-US"/>
          </a:p>
        </p:txBody>
      </p:sp>
    </p:spTree>
    <p:extLst>
      <p:ext uri="{BB962C8B-B14F-4D97-AF65-F5344CB8AC3E}">
        <p14:creationId xmlns:p14="http://schemas.microsoft.com/office/powerpoint/2010/main" val="386092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38499"/>
            <a:ext cx="65" cy="276999"/>
          </a:xfrm>
          <a:prstGeom prst="rect">
            <a:avLst/>
          </a:prstGeom>
          <a:solidFill>
            <a:srgbClr val="DFE5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1257273" y="562507"/>
            <a:ext cx="10279732" cy="5616922"/>
          </a:xfrm>
          <a:prstGeom prst="rect">
            <a:avLst/>
          </a:prstGeom>
          <a:noFill/>
        </p:spPr>
        <p:txBody>
          <a:bodyPr wrap="square" rtlCol="0">
            <a:spAutoFit/>
          </a:bodyPr>
          <a:lstStyle/>
          <a:p>
            <a:r>
              <a:rPr lang="en-US" sz="3600" b="1" dirty="0" smtClean="0"/>
              <a:t>Eligible Uses</a:t>
            </a:r>
          </a:p>
          <a:p>
            <a:endParaRPr lang="en-US" sz="1100" dirty="0"/>
          </a:p>
          <a:p>
            <a:r>
              <a:rPr lang="en-US" sz="2400" dirty="0" smtClean="0"/>
              <a:t>Through most of 2020 and all of 2021 to date, </a:t>
            </a:r>
            <a:r>
              <a:rPr lang="en-US" sz="2400" dirty="0" smtClean="0">
                <a:solidFill>
                  <a:srgbClr val="FF0000"/>
                </a:solidFill>
              </a:rPr>
              <a:t>City staff has responded</a:t>
            </a:r>
            <a:r>
              <a:rPr lang="en-US" sz="2400" dirty="0" smtClean="0"/>
              <a:t> in numerous ways to this public health crisis. Emergency Management, Health, EMS, Police, Fire, Community Development, and Public Works have all contributed. We are not done. </a:t>
            </a:r>
            <a:r>
              <a:rPr lang="en-US" sz="2400" dirty="0" smtClean="0">
                <a:solidFill>
                  <a:srgbClr val="FF0000"/>
                </a:solidFill>
              </a:rPr>
              <a:t>The response will need to continue</a:t>
            </a:r>
            <a:r>
              <a:rPr lang="en-US" sz="2400" dirty="0" smtClean="0"/>
              <a:t>.</a:t>
            </a:r>
            <a:r>
              <a:rPr lang="en-US" sz="2400" dirty="0"/>
              <a:t> </a:t>
            </a:r>
            <a:r>
              <a:rPr lang="en-US" sz="2400" dirty="0" smtClean="0"/>
              <a:t>City of Bethlehem essential personnel</a:t>
            </a:r>
            <a:r>
              <a:rPr lang="en-US" sz="2400" dirty="0"/>
              <a:t>, including public </a:t>
            </a:r>
            <a:r>
              <a:rPr lang="en-US" sz="2400" dirty="0" smtClean="0"/>
              <a:t>safety, </a:t>
            </a:r>
            <a:r>
              <a:rPr lang="en-US" sz="2400" dirty="0"/>
              <a:t>are qualified </a:t>
            </a:r>
            <a:r>
              <a:rPr lang="en-US" sz="2400" dirty="0" smtClean="0"/>
              <a:t>reimbursable expenditures </a:t>
            </a:r>
            <a:r>
              <a:rPr lang="en-US" sz="2400" dirty="0"/>
              <a:t>for responding to the public health emergency </a:t>
            </a:r>
            <a:r>
              <a:rPr lang="en-US" sz="2400" dirty="0">
                <a:ea typeface="Times New Roman" panose="02020603050405020304" pitchFamily="18" charset="0"/>
              </a:rPr>
              <a:t>with respect to the Coronavirus Disease 2019 (COVID–19</a:t>
            </a:r>
            <a:r>
              <a:rPr lang="en-US" sz="2400" dirty="0" smtClean="0">
                <a:ea typeface="Times New Roman" panose="02020603050405020304" pitchFamily="18" charset="0"/>
              </a:rPr>
              <a:t>).</a:t>
            </a:r>
          </a:p>
          <a:p>
            <a:endParaRPr lang="en-US" sz="2400" dirty="0"/>
          </a:p>
          <a:p>
            <a:r>
              <a:rPr lang="en-US" sz="2400" dirty="0" smtClean="0"/>
              <a:t>The pandemic derailed economic activity and caused significant revenue loss. This funding will allow the City to </a:t>
            </a:r>
            <a:r>
              <a:rPr lang="en-US" sz="2400" dirty="0" smtClean="0">
                <a:solidFill>
                  <a:srgbClr val="FF0000"/>
                </a:solidFill>
              </a:rPr>
              <a:t>recover revenue loss</a:t>
            </a:r>
            <a:r>
              <a:rPr lang="en-US" sz="2400" dirty="0" smtClean="0"/>
              <a:t> due to the pandemic.</a:t>
            </a:r>
          </a:p>
          <a:p>
            <a:endParaRPr lang="en-US" sz="2400" dirty="0"/>
          </a:p>
          <a:p>
            <a:r>
              <a:rPr lang="en-US" sz="2400" dirty="0" smtClean="0"/>
              <a:t>In addition, this plan will propose a </a:t>
            </a:r>
            <a:r>
              <a:rPr lang="en-US" sz="2400" dirty="0" smtClean="0">
                <a:solidFill>
                  <a:srgbClr val="FF0000"/>
                </a:solidFill>
              </a:rPr>
              <a:t>community reinvestment </a:t>
            </a:r>
            <a:r>
              <a:rPr lang="en-US" sz="2400" dirty="0" smtClean="0"/>
              <a:t>fund that can provide assistance to small businesses, non-profits, and housing initiatives.</a:t>
            </a:r>
            <a:endParaRPr lang="en-US" sz="2400" dirty="0"/>
          </a:p>
        </p:txBody>
      </p:sp>
      <p:pic>
        <p:nvPicPr>
          <p:cNvPr id="1030" name="Picture 6" descr="transparent quality check icon&#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139" y="1341818"/>
            <a:ext cx="642068" cy="6706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transparent quality check icon&#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139" y="4316912"/>
            <a:ext cx="642068" cy="6706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ransparent quality check icon&#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229" y="5399773"/>
            <a:ext cx="642068" cy="67068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28</a:t>
            </a:fld>
            <a:endParaRPr lang="en-US"/>
          </a:p>
        </p:txBody>
      </p:sp>
    </p:spTree>
    <p:extLst>
      <p:ext uri="{BB962C8B-B14F-4D97-AF65-F5344CB8AC3E}">
        <p14:creationId xmlns:p14="http://schemas.microsoft.com/office/powerpoint/2010/main" val="2398283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646331"/>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29</a:t>
            </a:fld>
            <a:endParaRPr lang="en-US"/>
          </a:p>
        </p:txBody>
      </p:sp>
    </p:spTree>
    <p:extLst>
      <p:ext uri="{BB962C8B-B14F-4D97-AF65-F5344CB8AC3E}">
        <p14:creationId xmlns:p14="http://schemas.microsoft.com/office/powerpoint/2010/main" val="5232677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solidFill>
                <a:srgbClr val="000000"/>
              </a:solidFill>
            </a:endParaRPr>
          </a:p>
          <a:p>
            <a:pPr marL="342900" indent="-342900">
              <a:buFont typeface="Arial" panose="020B0604020202020204" pitchFamily="34" charset="0"/>
              <a:buChar char="•"/>
            </a:pPr>
            <a:r>
              <a:rPr lang="en-US" sz="2400" dirty="0" smtClean="0">
                <a:solidFill>
                  <a:srgbClr val="000000"/>
                </a:solidFill>
              </a:rPr>
              <a:t>Rental Housing and Assistance</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Individuals and Families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Slide Number Placeholder 2"/>
          <p:cNvSpPr>
            <a:spLocks noGrp="1"/>
          </p:cNvSpPr>
          <p:nvPr>
            <p:ph type="sldNum" sz="quarter" idx="12"/>
          </p:nvPr>
        </p:nvSpPr>
        <p:spPr/>
        <p:txBody>
          <a:bodyPr/>
          <a:lstStyle/>
          <a:p>
            <a:fld id="{0A20F938-8C18-4B20-8F80-AFD4A67325DA}" type="slidenum">
              <a:rPr lang="en-US" smtClean="0"/>
              <a:t>3</a:t>
            </a:fld>
            <a:endParaRPr lang="en-US"/>
          </a:p>
        </p:txBody>
      </p:sp>
    </p:spTree>
    <p:extLst>
      <p:ext uri="{BB962C8B-B14F-4D97-AF65-F5344CB8AC3E}">
        <p14:creationId xmlns:p14="http://schemas.microsoft.com/office/powerpoint/2010/main" val="2756995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4093428"/>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a:p>
            <a:pPr>
              <a:tabLst>
                <a:tab pos="2971800" algn="ctr"/>
              </a:tabLst>
            </a:pPr>
            <a:endParaRPr lang="en-US" sz="32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u="sng" dirty="0" smtClean="0">
                <a:latin typeface="Calibri" panose="020F0502020204030204" pitchFamily="34" charset="0"/>
                <a:ea typeface="Times New Roman" panose="02020603050405020304" pitchFamily="18" charset="0"/>
                <a:cs typeface="Calibri" panose="020F0502020204030204" pitchFamily="34" charset="0"/>
              </a:rPr>
              <a:t>Totals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COVID Response: Essential Personnel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8,000,000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Revenue Recovery: Capital Needs		$12,000,000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Road Infrastructure	$  6,000,000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Community Reinvestment Fund</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u="sng" dirty="0" smtClean="0">
                <a:latin typeface="Calibri" panose="020F0502020204030204" pitchFamily="34" charset="0"/>
                <a:ea typeface="Times New Roman" panose="02020603050405020304" pitchFamily="18" charset="0"/>
                <a:cs typeface="Calibri" panose="020F0502020204030204" pitchFamily="34" charset="0"/>
              </a:rPr>
              <a:t>$  8,467,364(+)</a:t>
            </a:r>
          </a:p>
          <a:p>
            <a:pPr>
              <a:tabLst>
                <a:tab pos="2971800" algn="ctr"/>
              </a:tabLs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$34,467,364</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30</a:t>
            </a:fld>
            <a:endParaRPr lang="en-US"/>
          </a:p>
        </p:txBody>
      </p:sp>
    </p:spTree>
    <p:extLst>
      <p:ext uri="{BB962C8B-B14F-4D97-AF65-F5344CB8AC3E}">
        <p14:creationId xmlns:p14="http://schemas.microsoft.com/office/powerpoint/2010/main" val="355207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4093428"/>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a:p>
            <a:pPr>
              <a:tabLst>
                <a:tab pos="2971800" algn="ctr"/>
              </a:tabLst>
            </a:pPr>
            <a:endParaRPr lang="en-US" sz="32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u="sng" dirty="0" smtClean="0">
                <a:latin typeface="Calibri" panose="020F0502020204030204" pitchFamily="34" charset="0"/>
                <a:ea typeface="Times New Roman" panose="02020603050405020304" pitchFamily="18" charset="0"/>
                <a:cs typeface="Calibri" panose="020F0502020204030204" pitchFamily="34" charset="0"/>
              </a:rPr>
              <a:t>Totals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COVID Response: Essential Personnel		$</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8,000,000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Revenue Recovery: Capital Needs		$12,000,000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Road Infrastructure	$  6,000,000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Community Reinvestment Fund</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u="sng" dirty="0" smtClean="0">
                <a:latin typeface="Calibri" panose="020F0502020204030204" pitchFamily="34" charset="0"/>
                <a:ea typeface="Times New Roman" panose="02020603050405020304" pitchFamily="18" charset="0"/>
                <a:cs typeface="Calibri" panose="020F0502020204030204" pitchFamily="34" charset="0"/>
              </a:rPr>
              <a:t>$  8,467,364(+)</a:t>
            </a:r>
          </a:p>
          <a:p>
            <a:pPr>
              <a:tabLst>
                <a:tab pos="2971800" algn="ctr"/>
              </a:tabLs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$34,467,364</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31</a:t>
            </a:fld>
            <a:endParaRPr lang="en-US"/>
          </a:p>
        </p:txBody>
      </p:sp>
    </p:spTree>
    <p:extLst>
      <p:ext uri="{BB962C8B-B14F-4D97-AF65-F5344CB8AC3E}">
        <p14:creationId xmlns:p14="http://schemas.microsoft.com/office/powerpoint/2010/main" val="1246847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977511" y="60963"/>
            <a:ext cx="8261060" cy="6555641"/>
          </a:xfrm>
          <a:prstGeom prst="rect">
            <a:avLst/>
          </a:prstGeom>
        </p:spPr>
        <p:txBody>
          <a:bodyPr wrap="square">
            <a:spAutoFit/>
          </a:bodyPr>
          <a:lstStyle/>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800" dirty="0" smtClean="0">
                <a:latin typeface="Calibri" panose="020F0502020204030204" pitchFamily="34" charset="0"/>
                <a:ea typeface="Times New Roman" panose="02020603050405020304" pitchFamily="18" charset="0"/>
                <a:cs typeface="Calibri" panose="020F0502020204030204" pitchFamily="34" charset="0"/>
              </a:rPr>
              <a:t>Last fall, we faced a budget deficit. In order to balance our budget, we cut expenses, including personnel. </a:t>
            </a:r>
          </a:p>
          <a:p>
            <a:pPr>
              <a:tabLst>
                <a:tab pos="2971800" algn="ctr"/>
              </a:tabLst>
            </a:pPr>
            <a:r>
              <a:rPr lang="en-US" sz="2800" dirty="0" smtClean="0">
                <a:latin typeface="Calibri" panose="020F0502020204030204" pitchFamily="34" charset="0"/>
                <a:ea typeface="Times New Roman" panose="02020603050405020304" pitchFamily="18" charset="0"/>
                <a:cs typeface="Calibri" panose="020F0502020204030204" pitchFamily="34" charset="0"/>
              </a:rPr>
              <a:t>In addition, we raised property taxes.</a:t>
            </a: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800" dirty="0" smtClean="0">
                <a:latin typeface="Calibri" panose="020F0502020204030204" pitchFamily="34" charset="0"/>
                <a:ea typeface="Times New Roman" panose="02020603050405020304" pitchFamily="18" charset="0"/>
                <a:cs typeface="Calibri" panose="020F0502020204030204" pitchFamily="34" charset="0"/>
              </a:rPr>
              <a:t>The first part of this proposal is focused on making adjustments to our income statement and balance sheet in order to limit and contain those actions for as much as possible as long as possible.</a:t>
            </a:r>
          </a:p>
        </p:txBody>
      </p:sp>
      <p:pic>
        <p:nvPicPr>
          <p:cNvPr id="2050" name="Picture 2" descr="How did you improve yourself today? | by Brandon Bryant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385" y="2374618"/>
            <a:ext cx="4322906" cy="181607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32</a:t>
            </a:fld>
            <a:endParaRPr lang="en-US"/>
          </a:p>
        </p:txBody>
      </p:sp>
    </p:spTree>
    <p:extLst>
      <p:ext uri="{BB962C8B-B14F-4D97-AF65-F5344CB8AC3E}">
        <p14:creationId xmlns:p14="http://schemas.microsoft.com/office/powerpoint/2010/main" val="3440187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Chart 6"/>
          <p:cNvGraphicFramePr/>
          <p:nvPr>
            <p:extLst>
              <p:ext uri="{D42A27DB-BD31-4B8C-83A1-F6EECF244321}">
                <p14:modId xmlns:p14="http://schemas.microsoft.com/office/powerpoint/2010/main" val="4092460440"/>
              </p:ext>
            </p:extLst>
          </p:nvPr>
        </p:nvGraphicFramePr>
        <p:xfrm>
          <a:off x="907834" y="1262531"/>
          <a:ext cx="10117218" cy="541484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3701225" y="393732"/>
            <a:ext cx="4873337" cy="800219"/>
          </a:xfrm>
          <a:prstGeom prst="rect">
            <a:avLst/>
          </a:prstGeom>
          <a:noFill/>
        </p:spPr>
        <p:txBody>
          <a:bodyPr wrap="square" rtlCol="0">
            <a:spAutoFit/>
          </a:bodyPr>
          <a:lstStyle/>
          <a:p>
            <a:r>
              <a:rPr lang="en-US" sz="2800" dirty="0" smtClean="0"/>
              <a:t>                    </a:t>
            </a:r>
            <a:r>
              <a:rPr lang="en-US" sz="2800" b="1" dirty="0" smtClean="0"/>
              <a:t>Revenue</a:t>
            </a:r>
          </a:p>
          <a:p>
            <a:r>
              <a:rPr lang="en-US" dirty="0" smtClean="0"/>
              <a:t>                Percentage of the 2021 Budget</a:t>
            </a:r>
            <a:endParaRPr lang="en-US" dirty="0"/>
          </a:p>
        </p:txBody>
      </p:sp>
      <p:sp>
        <p:nvSpPr>
          <p:cNvPr id="6" name="TextBox 1"/>
          <p:cNvSpPr txBox="1"/>
          <p:nvPr/>
        </p:nvSpPr>
        <p:spPr>
          <a:xfrm>
            <a:off x="5852160" y="5372101"/>
            <a:ext cx="1371600" cy="37718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smtClean="0"/>
              <a:t>Act 511 Taxes</a:t>
            </a:r>
            <a:endParaRPr lang="en-US" sz="1600" dirty="0"/>
          </a:p>
        </p:txBody>
      </p:sp>
      <p:sp>
        <p:nvSpPr>
          <p:cNvPr id="2" name="Slide Number Placeholder 1"/>
          <p:cNvSpPr>
            <a:spLocks noGrp="1"/>
          </p:cNvSpPr>
          <p:nvPr>
            <p:ph type="sldNum" sz="quarter" idx="12"/>
          </p:nvPr>
        </p:nvSpPr>
        <p:spPr/>
        <p:txBody>
          <a:bodyPr/>
          <a:lstStyle/>
          <a:p>
            <a:fld id="{0A20F938-8C18-4B20-8F80-AFD4A67325DA}" type="slidenum">
              <a:rPr lang="en-US" smtClean="0"/>
              <a:t>33</a:t>
            </a:fld>
            <a:endParaRPr lang="en-US"/>
          </a:p>
        </p:txBody>
      </p:sp>
    </p:spTree>
    <p:extLst>
      <p:ext uri="{BB962C8B-B14F-4D97-AF65-F5344CB8AC3E}">
        <p14:creationId xmlns:p14="http://schemas.microsoft.com/office/powerpoint/2010/main" val="1244209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7" name="Chart 6"/>
          <p:cNvGraphicFramePr/>
          <p:nvPr>
            <p:extLst>
              <p:ext uri="{D42A27DB-BD31-4B8C-83A1-F6EECF244321}">
                <p14:modId xmlns:p14="http://schemas.microsoft.com/office/powerpoint/2010/main" val="1647914170"/>
              </p:ext>
            </p:extLst>
          </p:nvPr>
        </p:nvGraphicFramePr>
        <p:xfrm>
          <a:off x="701386" y="1112730"/>
          <a:ext cx="10614314" cy="563097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55813" y="266790"/>
            <a:ext cx="8520545" cy="800219"/>
          </a:xfrm>
          <a:prstGeom prst="rect">
            <a:avLst/>
          </a:prstGeom>
          <a:noFill/>
        </p:spPr>
        <p:txBody>
          <a:bodyPr wrap="square" rtlCol="0">
            <a:spAutoFit/>
          </a:bodyPr>
          <a:lstStyle/>
          <a:p>
            <a:r>
              <a:rPr lang="en-US" sz="2800" b="1" dirty="0" smtClean="0"/>
              <a:t>Personnel, primarily public safety, is our largest expense</a:t>
            </a:r>
          </a:p>
          <a:p>
            <a:r>
              <a:rPr lang="en-US" dirty="0" smtClean="0"/>
              <a:t>                                         Expenses as a percentage of the 2021 budget</a:t>
            </a:r>
            <a:endParaRPr lang="en-US" dirty="0"/>
          </a:p>
        </p:txBody>
      </p:sp>
      <p:sp>
        <p:nvSpPr>
          <p:cNvPr id="2" name="Slide Number Placeholder 1"/>
          <p:cNvSpPr>
            <a:spLocks noGrp="1"/>
          </p:cNvSpPr>
          <p:nvPr>
            <p:ph type="sldNum" sz="quarter" idx="12"/>
          </p:nvPr>
        </p:nvSpPr>
        <p:spPr/>
        <p:txBody>
          <a:bodyPr/>
          <a:lstStyle/>
          <a:p>
            <a:fld id="{0A20F938-8C18-4B20-8F80-AFD4A67325DA}" type="slidenum">
              <a:rPr lang="en-US" smtClean="0"/>
              <a:t>34</a:t>
            </a:fld>
            <a:endParaRPr lang="en-US"/>
          </a:p>
        </p:txBody>
      </p:sp>
    </p:spTree>
    <p:extLst>
      <p:ext uri="{BB962C8B-B14F-4D97-AF65-F5344CB8AC3E}">
        <p14:creationId xmlns:p14="http://schemas.microsoft.com/office/powerpoint/2010/main" val="9974782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p:cNvGraphicFramePr/>
          <p:nvPr>
            <p:extLst>
              <p:ext uri="{D42A27DB-BD31-4B8C-83A1-F6EECF244321}">
                <p14:modId xmlns:p14="http://schemas.microsoft.com/office/powerpoint/2010/main" val="1093401375"/>
              </p:ext>
            </p:extLst>
          </p:nvPr>
        </p:nvGraphicFramePr>
        <p:xfrm>
          <a:off x="569596" y="401091"/>
          <a:ext cx="10974704" cy="59197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4229103" y="401090"/>
            <a:ext cx="3751115" cy="523220"/>
          </a:xfrm>
          <a:prstGeom prst="rect">
            <a:avLst/>
          </a:prstGeom>
          <a:noFill/>
        </p:spPr>
        <p:txBody>
          <a:bodyPr wrap="square" rtlCol="0">
            <a:spAutoFit/>
          </a:bodyPr>
          <a:lstStyle/>
          <a:p>
            <a:r>
              <a:rPr lang="en-US" sz="2800" b="1" dirty="0" smtClean="0"/>
              <a:t>Our 5-Year Model  </a:t>
            </a:r>
            <a:endParaRPr lang="en-US" sz="2800" b="1" dirty="0"/>
          </a:p>
        </p:txBody>
      </p:sp>
      <p:sp>
        <p:nvSpPr>
          <p:cNvPr id="2" name="Slide Number Placeholder 1"/>
          <p:cNvSpPr>
            <a:spLocks noGrp="1"/>
          </p:cNvSpPr>
          <p:nvPr>
            <p:ph type="sldNum" sz="quarter" idx="12"/>
          </p:nvPr>
        </p:nvSpPr>
        <p:spPr/>
        <p:txBody>
          <a:bodyPr/>
          <a:lstStyle/>
          <a:p>
            <a:fld id="{0A20F938-8C18-4B20-8F80-AFD4A67325DA}" type="slidenum">
              <a:rPr lang="en-US" smtClean="0"/>
              <a:t>35</a:t>
            </a:fld>
            <a:endParaRPr lang="en-US"/>
          </a:p>
        </p:txBody>
      </p:sp>
    </p:spTree>
    <p:extLst>
      <p:ext uri="{BB962C8B-B14F-4D97-AF65-F5344CB8AC3E}">
        <p14:creationId xmlns:p14="http://schemas.microsoft.com/office/powerpoint/2010/main" val="1543160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p:cNvGraphicFramePr/>
          <p:nvPr>
            <p:extLst>
              <p:ext uri="{D42A27DB-BD31-4B8C-83A1-F6EECF244321}">
                <p14:modId xmlns:p14="http://schemas.microsoft.com/office/powerpoint/2010/main" val="2043775663"/>
              </p:ext>
            </p:extLst>
          </p:nvPr>
        </p:nvGraphicFramePr>
        <p:xfrm>
          <a:off x="569596" y="401091"/>
          <a:ext cx="10974704" cy="59197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4218712" y="390699"/>
            <a:ext cx="4094015" cy="523220"/>
          </a:xfrm>
          <a:prstGeom prst="rect">
            <a:avLst/>
          </a:prstGeom>
          <a:noFill/>
        </p:spPr>
        <p:txBody>
          <a:bodyPr wrap="square" rtlCol="0">
            <a:spAutoFit/>
          </a:bodyPr>
          <a:lstStyle/>
          <a:p>
            <a:r>
              <a:rPr lang="en-US" sz="2800" b="1" dirty="0" smtClean="0"/>
              <a:t>Our 5-Year Model</a:t>
            </a:r>
            <a:endParaRPr lang="en-US" sz="2800" b="1" dirty="0"/>
          </a:p>
        </p:txBody>
      </p:sp>
      <p:sp>
        <p:nvSpPr>
          <p:cNvPr id="2" name="TextBox 1"/>
          <p:cNvSpPr txBox="1"/>
          <p:nvPr/>
        </p:nvSpPr>
        <p:spPr>
          <a:xfrm>
            <a:off x="2223657" y="2047005"/>
            <a:ext cx="893618" cy="461665"/>
          </a:xfrm>
          <a:prstGeom prst="rect">
            <a:avLst/>
          </a:prstGeom>
          <a:noFill/>
        </p:spPr>
        <p:txBody>
          <a:bodyPr wrap="square" rtlCol="0">
            <a:spAutoFit/>
          </a:bodyPr>
          <a:lstStyle/>
          <a:p>
            <a:r>
              <a:rPr lang="en-US" sz="2400" b="1" dirty="0" smtClean="0"/>
              <a:t>7.1%</a:t>
            </a:r>
            <a:endParaRPr lang="en-US" sz="2400" b="1" dirty="0"/>
          </a:p>
        </p:txBody>
      </p:sp>
      <p:sp>
        <p:nvSpPr>
          <p:cNvPr id="3" name="Rectangle 2"/>
          <p:cNvSpPr/>
          <p:nvPr/>
        </p:nvSpPr>
        <p:spPr>
          <a:xfrm>
            <a:off x="6089073" y="3304310"/>
            <a:ext cx="893618" cy="461665"/>
          </a:xfrm>
          <a:prstGeom prst="rect">
            <a:avLst/>
          </a:prstGeom>
        </p:spPr>
        <p:txBody>
          <a:bodyPr wrap="square">
            <a:spAutoFit/>
          </a:bodyPr>
          <a:lstStyle/>
          <a:p>
            <a:r>
              <a:rPr lang="en-US" sz="2400" b="1" dirty="0" smtClean="0"/>
              <a:t> 3.2%</a:t>
            </a:r>
            <a:endParaRPr lang="en-US" sz="2400" dirty="0"/>
          </a:p>
        </p:txBody>
      </p:sp>
      <p:sp>
        <p:nvSpPr>
          <p:cNvPr id="4" name="Rectangle 3"/>
          <p:cNvSpPr/>
          <p:nvPr/>
        </p:nvSpPr>
        <p:spPr>
          <a:xfrm>
            <a:off x="10110355" y="4821382"/>
            <a:ext cx="800100" cy="461665"/>
          </a:xfrm>
          <a:prstGeom prst="rect">
            <a:avLst/>
          </a:prstGeom>
        </p:spPr>
        <p:txBody>
          <a:bodyPr wrap="square">
            <a:spAutoFit/>
          </a:bodyPr>
          <a:lstStyle/>
          <a:p>
            <a:r>
              <a:rPr lang="en-US" sz="2400" b="1" dirty="0" smtClean="0"/>
              <a:t>3.9%</a:t>
            </a:r>
            <a:endParaRPr lang="en-US" sz="2400" dirty="0"/>
          </a:p>
        </p:txBody>
      </p:sp>
      <p:sp>
        <p:nvSpPr>
          <p:cNvPr id="7" name="Slide Number Placeholder 6"/>
          <p:cNvSpPr>
            <a:spLocks noGrp="1"/>
          </p:cNvSpPr>
          <p:nvPr>
            <p:ph type="sldNum" sz="quarter" idx="12"/>
          </p:nvPr>
        </p:nvSpPr>
        <p:spPr/>
        <p:txBody>
          <a:bodyPr/>
          <a:lstStyle/>
          <a:p>
            <a:fld id="{0A20F938-8C18-4B20-8F80-AFD4A67325DA}" type="slidenum">
              <a:rPr lang="en-US" smtClean="0"/>
              <a:t>36</a:t>
            </a:fld>
            <a:endParaRPr lang="en-US"/>
          </a:p>
        </p:txBody>
      </p:sp>
    </p:spTree>
    <p:extLst>
      <p:ext uri="{BB962C8B-B14F-4D97-AF65-F5344CB8AC3E}">
        <p14:creationId xmlns:p14="http://schemas.microsoft.com/office/powerpoint/2010/main" val="36967446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Char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29" y="308264"/>
            <a:ext cx="10296834" cy="6078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A20F938-8C18-4B20-8F80-AFD4A67325DA}" type="slidenum">
              <a:rPr lang="en-US" smtClean="0"/>
              <a:t>37</a:t>
            </a:fld>
            <a:endParaRPr lang="en-US"/>
          </a:p>
        </p:txBody>
      </p:sp>
    </p:spTree>
    <p:extLst>
      <p:ext uri="{BB962C8B-B14F-4D97-AF65-F5344CB8AC3E}">
        <p14:creationId xmlns:p14="http://schemas.microsoft.com/office/powerpoint/2010/main" val="1874678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90655" y="785559"/>
            <a:ext cx="9373297" cy="523220"/>
          </a:xfrm>
          <a:prstGeom prst="rect">
            <a:avLst/>
          </a:prstGeom>
          <a:noFill/>
        </p:spPr>
        <p:txBody>
          <a:bodyPr wrap="square" rtlCol="0">
            <a:spAutoFit/>
          </a:bodyPr>
          <a:lstStyle/>
          <a:p>
            <a:r>
              <a:rPr lang="en-US" sz="2800" u="sng" dirty="0" smtClean="0"/>
              <a:t>Proposal</a:t>
            </a:r>
            <a:r>
              <a:rPr lang="en-US" sz="2800" dirty="0" smtClean="0"/>
              <a:t>: Dedicate RESPONSE funding in order to limit/contain:</a:t>
            </a:r>
          </a:p>
        </p:txBody>
      </p:sp>
      <p:sp>
        <p:nvSpPr>
          <p:cNvPr id="2" name="Slide Number Placeholder 1"/>
          <p:cNvSpPr>
            <a:spLocks noGrp="1"/>
          </p:cNvSpPr>
          <p:nvPr>
            <p:ph type="sldNum" sz="quarter" idx="12"/>
          </p:nvPr>
        </p:nvSpPr>
        <p:spPr/>
        <p:txBody>
          <a:bodyPr/>
          <a:lstStyle/>
          <a:p>
            <a:fld id="{0A20F938-8C18-4B20-8F80-AFD4A67325DA}" type="slidenum">
              <a:rPr lang="en-US" smtClean="0"/>
              <a:t>38</a:t>
            </a:fld>
            <a:endParaRPr lang="en-US"/>
          </a:p>
        </p:txBody>
      </p:sp>
    </p:spTree>
    <p:extLst>
      <p:ext uri="{BB962C8B-B14F-4D97-AF65-F5344CB8AC3E}">
        <p14:creationId xmlns:p14="http://schemas.microsoft.com/office/powerpoint/2010/main" val="1548613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290656" y="785559"/>
            <a:ext cx="10910743" cy="1231106"/>
          </a:xfrm>
          <a:prstGeom prst="rect">
            <a:avLst/>
          </a:prstGeom>
          <a:noFill/>
        </p:spPr>
        <p:txBody>
          <a:bodyPr wrap="square" rtlCol="0">
            <a:spAutoFit/>
          </a:bodyPr>
          <a:lstStyle/>
          <a:p>
            <a:r>
              <a:rPr lang="en-US" sz="2800" u="sng" dirty="0" smtClean="0"/>
              <a:t>Proposal</a:t>
            </a:r>
            <a:r>
              <a:rPr lang="en-US" sz="2800" dirty="0" smtClean="0"/>
              <a:t>: Dedicate RESPONSE funding in order to limit/contain:</a:t>
            </a:r>
          </a:p>
          <a:p>
            <a:endParaRPr lang="en-US" dirty="0"/>
          </a:p>
          <a:p>
            <a:r>
              <a:rPr lang="en-US" sz="2400" dirty="0"/>
              <a:t> </a:t>
            </a:r>
            <a:r>
              <a:rPr lang="en-US" sz="2400" dirty="0" smtClean="0"/>
              <a:t>Cuts in essential personnel levels</a:t>
            </a:r>
            <a:r>
              <a:rPr lang="en-US" sz="2800" dirty="0" smtClean="0"/>
              <a:t>		</a:t>
            </a:r>
            <a:endParaRPr lang="en-US" sz="2400" dirty="0"/>
          </a:p>
        </p:txBody>
      </p:sp>
      <p:pic>
        <p:nvPicPr>
          <p:cNvPr id="8" name="Chart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28" y="2254830"/>
            <a:ext cx="4682231" cy="276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A20F938-8C18-4B20-8F80-AFD4A67325DA}" type="slidenum">
              <a:rPr lang="en-US" smtClean="0"/>
              <a:t>39</a:t>
            </a:fld>
            <a:endParaRPr lang="en-US"/>
          </a:p>
        </p:txBody>
      </p:sp>
    </p:spTree>
    <p:extLst>
      <p:ext uri="{BB962C8B-B14F-4D97-AF65-F5344CB8AC3E}">
        <p14:creationId xmlns:p14="http://schemas.microsoft.com/office/powerpoint/2010/main" val="2077361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solidFill>
                <a:srgbClr val="000000"/>
              </a:solidFill>
            </a:endParaRPr>
          </a:p>
          <a:p>
            <a:pPr marL="342900" indent="-342900">
              <a:buFont typeface="Arial" panose="020B0604020202020204" pitchFamily="34" charset="0"/>
              <a:buChar char="•"/>
            </a:pPr>
            <a:r>
              <a:rPr lang="en-US" sz="2400" dirty="0" smtClean="0">
                <a:solidFill>
                  <a:srgbClr val="FF0000"/>
                </a:solidFill>
              </a:rPr>
              <a:t>Rental Housing and Assistance</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Individuals and Families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9" y="1485902"/>
            <a:ext cx="5787736" cy="2800767"/>
          </a:xfrm>
          <a:prstGeom prst="rect">
            <a:avLst/>
          </a:prstGeom>
          <a:noFill/>
        </p:spPr>
        <p:txBody>
          <a:bodyPr wrap="square" rtlCol="0">
            <a:spAutoFit/>
          </a:bodyPr>
          <a:lstStyle/>
          <a:p>
            <a:r>
              <a:rPr lang="en-US" sz="1600" dirty="0" smtClean="0"/>
              <a:t>$21.6 billion</a:t>
            </a:r>
            <a:r>
              <a:rPr lang="en-US" sz="1600" dirty="0"/>
              <a:t> </a:t>
            </a:r>
            <a:r>
              <a:rPr lang="en-US" sz="1600" dirty="0" smtClean="0"/>
              <a:t>will be provided for rental assistance payments</a:t>
            </a:r>
          </a:p>
          <a:p>
            <a:endParaRPr lang="en-US" sz="1600" dirty="0"/>
          </a:p>
          <a:p>
            <a:r>
              <a:rPr lang="en-US" sz="1600" dirty="0" smtClean="0"/>
              <a:t>$10 billion to establish a Homeowner Assistance Fund to prevent mortgage defaults, foreclosures, and displacements</a:t>
            </a:r>
          </a:p>
          <a:p>
            <a:endParaRPr lang="en-US" sz="1600" dirty="0" smtClean="0"/>
          </a:p>
          <a:p>
            <a:r>
              <a:rPr lang="en-US" sz="1600" dirty="0" smtClean="0"/>
              <a:t>$10 billion for emergency housing/homelessness support services</a:t>
            </a:r>
          </a:p>
          <a:p>
            <a:endParaRPr lang="en-US" sz="1600" dirty="0"/>
          </a:p>
          <a:p>
            <a:r>
              <a:rPr lang="en-US" sz="1600" dirty="0" smtClean="0"/>
              <a:t>$4.5 billion for the Low Income Energy Assistance Program</a:t>
            </a:r>
          </a:p>
          <a:p>
            <a:endParaRPr lang="en-US" sz="1600" dirty="0"/>
          </a:p>
          <a:p>
            <a:r>
              <a:rPr lang="en-US" sz="1600" dirty="0" smtClean="0"/>
              <a:t>$500 million to assist low-income households with drinking water</a:t>
            </a:r>
          </a:p>
          <a:p>
            <a:endParaRPr lang="en-US" sz="1600" dirty="0" smtClean="0"/>
          </a:p>
        </p:txBody>
      </p:sp>
      <p:sp>
        <p:nvSpPr>
          <p:cNvPr id="4" name="Slide Number Placeholder 3"/>
          <p:cNvSpPr>
            <a:spLocks noGrp="1"/>
          </p:cNvSpPr>
          <p:nvPr>
            <p:ph type="sldNum" sz="quarter" idx="12"/>
          </p:nvPr>
        </p:nvSpPr>
        <p:spPr/>
        <p:txBody>
          <a:bodyPr/>
          <a:lstStyle/>
          <a:p>
            <a:fld id="{0A20F938-8C18-4B20-8F80-AFD4A67325DA}" type="slidenum">
              <a:rPr lang="en-US" smtClean="0"/>
              <a:t>4</a:t>
            </a:fld>
            <a:endParaRPr lang="en-US"/>
          </a:p>
        </p:txBody>
      </p:sp>
    </p:spTree>
    <p:extLst>
      <p:ext uri="{BB962C8B-B14F-4D97-AF65-F5344CB8AC3E}">
        <p14:creationId xmlns:p14="http://schemas.microsoft.com/office/powerpoint/2010/main" val="29997211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p:cNvGraphicFramePr/>
          <p:nvPr>
            <p:extLst>
              <p:ext uri="{D42A27DB-BD31-4B8C-83A1-F6EECF244321}">
                <p14:modId xmlns:p14="http://schemas.microsoft.com/office/powerpoint/2010/main" val="468030135"/>
              </p:ext>
            </p:extLst>
          </p:nvPr>
        </p:nvGraphicFramePr>
        <p:xfrm>
          <a:off x="5122717" y="1766456"/>
          <a:ext cx="6619010" cy="360564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290656" y="785559"/>
            <a:ext cx="10910743" cy="1231106"/>
          </a:xfrm>
          <a:prstGeom prst="rect">
            <a:avLst/>
          </a:prstGeom>
          <a:noFill/>
        </p:spPr>
        <p:txBody>
          <a:bodyPr wrap="square" rtlCol="0">
            <a:spAutoFit/>
          </a:bodyPr>
          <a:lstStyle/>
          <a:p>
            <a:r>
              <a:rPr lang="en-US" sz="2800" u="sng" dirty="0" smtClean="0"/>
              <a:t>Proposal</a:t>
            </a:r>
            <a:r>
              <a:rPr lang="en-US" sz="2800" dirty="0" smtClean="0"/>
              <a:t>: Dedicate RESPONSE funding in order to limit/contain:</a:t>
            </a:r>
          </a:p>
          <a:p>
            <a:endParaRPr lang="en-US" dirty="0"/>
          </a:p>
          <a:p>
            <a:r>
              <a:rPr lang="en-US" sz="2400" dirty="0"/>
              <a:t> </a:t>
            </a:r>
            <a:r>
              <a:rPr lang="en-US" sz="2400" dirty="0" smtClean="0"/>
              <a:t>Cuts in essential personnel levels</a:t>
            </a:r>
            <a:r>
              <a:rPr lang="en-US" sz="2800" dirty="0" smtClean="0"/>
              <a:t>		                  </a:t>
            </a:r>
            <a:r>
              <a:rPr lang="en-US" sz="2400" dirty="0" smtClean="0"/>
              <a:t>Property tax increases</a:t>
            </a:r>
            <a:endParaRPr lang="en-US" sz="2400" dirty="0"/>
          </a:p>
        </p:txBody>
      </p:sp>
      <p:sp>
        <p:nvSpPr>
          <p:cNvPr id="2" name="TextBox 1"/>
          <p:cNvSpPr txBox="1"/>
          <p:nvPr/>
        </p:nvSpPr>
        <p:spPr>
          <a:xfrm>
            <a:off x="6473534" y="2763977"/>
            <a:ext cx="581891" cy="307777"/>
          </a:xfrm>
          <a:prstGeom prst="rect">
            <a:avLst/>
          </a:prstGeom>
          <a:noFill/>
        </p:spPr>
        <p:txBody>
          <a:bodyPr wrap="square" rtlCol="0">
            <a:spAutoFit/>
          </a:bodyPr>
          <a:lstStyle/>
          <a:p>
            <a:r>
              <a:rPr lang="en-US" sz="1400" b="1" dirty="0" smtClean="0"/>
              <a:t>7.1%</a:t>
            </a:r>
            <a:endParaRPr lang="en-US" sz="1400" b="1" dirty="0"/>
          </a:p>
        </p:txBody>
      </p:sp>
      <p:sp>
        <p:nvSpPr>
          <p:cNvPr id="3" name="Rectangle 2"/>
          <p:cNvSpPr/>
          <p:nvPr/>
        </p:nvSpPr>
        <p:spPr>
          <a:xfrm>
            <a:off x="8676407" y="3543304"/>
            <a:ext cx="654627" cy="307777"/>
          </a:xfrm>
          <a:prstGeom prst="rect">
            <a:avLst/>
          </a:prstGeom>
        </p:spPr>
        <p:txBody>
          <a:bodyPr wrap="square">
            <a:spAutoFit/>
          </a:bodyPr>
          <a:lstStyle/>
          <a:p>
            <a:r>
              <a:rPr lang="en-US" sz="1400" b="1" dirty="0" smtClean="0"/>
              <a:t>3.2%</a:t>
            </a:r>
            <a:endParaRPr lang="en-US" sz="1400" dirty="0"/>
          </a:p>
        </p:txBody>
      </p:sp>
      <p:sp>
        <p:nvSpPr>
          <p:cNvPr id="4" name="Rectangle 3"/>
          <p:cNvSpPr/>
          <p:nvPr/>
        </p:nvSpPr>
        <p:spPr>
          <a:xfrm>
            <a:off x="10941629" y="4447306"/>
            <a:ext cx="561109" cy="307777"/>
          </a:xfrm>
          <a:prstGeom prst="rect">
            <a:avLst/>
          </a:prstGeom>
        </p:spPr>
        <p:txBody>
          <a:bodyPr wrap="square">
            <a:spAutoFit/>
          </a:bodyPr>
          <a:lstStyle/>
          <a:p>
            <a:r>
              <a:rPr lang="en-US" sz="1400" b="1" dirty="0" smtClean="0"/>
              <a:t>3.9%</a:t>
            </a:r>
            <a:endParaRPr lang="en-US" sz="1400" dirty="0"/>
          </a:p>
        </p:txBody>
      </p:sp>
      <p:pic>
        <p:nvPicPr>
          <p:cNvPr id="8" name="Chart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28" y="2254830"/>
            <a:ext cx="4682231" cy="276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2"/>
          </p:nvPr>
        </p:nvSpPr>
        <p:spPr/>
        <p:txBody>
          <a:bodyPr/>
          <a:lstStyle/>
          <a:p>
            <a:fld id="{0A20F938-8C18-4B20-8F80-AFD4A67325DA}" type="slidenum">
              <a:rPr lang="en-US" smtClean="0"/>
              <a:t>40</a:t>
            </a:fld>
            <a:endParaRPr lang="en-US"/>
          </a:p>
        </p:txBody>
      </p:sp>
    </p:spTree>
    <p:extLst>
      <p:ext uri="{BB962C8B-B14F-4D97-AF65-F5344CB8AC3E}">
        <p14:creationId xmlns:p14="http://schemas.microsoft.com/office/powerpoint/2010/main" val="1159393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4093428"/>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a:p>
            <a:pPr>
              <a:tabLst>
                <a:tab pos="2971800" algn="ctr"/>
              </a:tabLst>
            </a:pPr>
            <a:endParaRPr lang="en-US" sz="32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u="sng" dirty="0" smtClean="0">
                <a:latin typeface="Calibri" panose="020F0502020204030204" pitchFamily="34" charset="0"/>
                <a:ea typeface="Times New Roman" panose="02020603050405020304" pitchFamily="18" charset="0"/>
                <a:cs typeface="Calibri" panose="020F0502020204030204" pitchFamily="34" charset="0"/>
              </a:rPr>
              <a:t>Totals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COVID Response: Essential Personnel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8,000,000</a:t>
            </a: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Revenue Recovery: Capital Needs		$12,000,000</a:t>
            </a: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Road Infrastructure	$  6,000,000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Community Reinvestment Fund</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u="sng" dirty="0" smtClean="0">
                <a:latin typeface="Calibri" panose="020F0502020204030204" pitchFamily="34" charset="0"/>
                <a:ea typeface="Times New Roman" panose="02020603050405020304" pitchFamily="18" charset="0"/>
                <a:cs typeface="Calibri" panose="020F0502020204030204" pitchFamily="34" charset="0"/>
              </a:rPr>
              <a:t>$  8,467,364(+)</a:t>
            </a:r>
          </a:p>
          <a:p>
            <a:pPr>
              <a:tabLst>
                <a:tab pos="2971800" algn="ctr"/>
              </a:tabLs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$34,467,364</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41</a:t>
            </a:fld>
            <a:endParaRPr lang="en-US"/>
          </a:p>
        </p:txBody>
      </p:sp>
    </p:spTree>
    <p:extLst>
      <p:ext uri="{BB962C8B-B14F-4D97-AF65-F5344CB8AC3E}">
        <p14:creationId xmlns:p14="http://schemas.microsoft.com/office/powerpoint/2010/main" val="2405789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021 NUCI Grid.xls  [Compatibility Mode] - Exc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150" y="1352840"/>
            <a:ext cx="10397353" cy="5636189"/>
          </a:xfrm>
          <a:prstGeom prst="rect">
            <a:avLst/>
          </a:prstGeom>
        </p:spPr>
      </p:pic>
      <p:sp>
        <p:nvSpPr>
          <p:cNvPr id="10" name="Rectangle 9"/>
          <p:cNvSpPr/>
          <p:nvPr/>
        </p:nvSpPr>
        <p:spPr>
          <a:xfrm>
            <a:off x="924791" y="1094779"/>
            <a:ext cx="4686300" cy="62308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21147524">
            <a:off x="423637" y="2140822"/>
            <a:ext cx="4975379" cy="51168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920240" y="163234"/>
            <a:ext cx="7795260" cy="186309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rot="21121379">
            <a:off x="598170" y="2175510"/>
            <a:ext cx="4743450" cy="5940088"/>
          </a:xfrm>
          <a:prstGeom prst="rect">
            <a:avLst/>
          </a:prstGeom>
        </p:spPr>
        <p:txBody>
          <a:bodyPr wrap="square">
            <a:spAutoFit/>
          </a:bodyPr>
          <a:lstStyle/>
          <a:p>
            <a:pPr algn="ctr">
              <a:tabLst>
                <a:tab pos="2971800" algn="ctr"/>
              </a:tabLst>
            </a:pPr>
            <a:r>
              <a:rPr lang="en-US" sz="1200" b="1" dirty="0">
                <a:latin typeface="Times New Roman" panose="02020603050405020304" pitchFamily="18" charset="0"/>
                <a:ea typeface="Times New Roman" panose="02020603050405020304" pitchFamily="18" charset="0"/>
              </a:rPr>
              <a:t>NON-UTILITY CAPITAL IMPROVEMENT PROGRAM</a:t>
            </a:r>
            <a:endParaRPr lang="en-US" sz="1200" b="1" u="sng" dirty="0">
              <a:latin typeface="Times New Roman" panose="02020603050405020304" pitchFamily="18" charset="0"/>
              <a:ea typeface="Times New Roman" panose="02020603050405020304" pitchFamily="18" charset="0"/>
            </a:endParaRPr>
          </a:p>
          <a:p>
            <a:pPr algn="ctr">
              <a:tabLst>
                <a:tab pos="-457200" algn="l"/>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2021-2025</a:t>
            </a:r>
            <a:endParaRPr lang="en-US" sz="800" dirty="0">
              <a:latin typeface="Courier"/>
              <a:ea typeface="Times New Roman" panose="02020603050405020304" pitchFamily="18" charset="0"/>
              <a:cs typeface="Times New Roman" panose="02020603050405020304" pitchFamily="18" charset="0"/>
            </a:endParaRPr>
          </a:p>
          <a:p>
            <a:pPr algn="ctr">
              <a:tabLst>
                <a:tab pos="2971800" algn="ctr"/>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PROJECT DESCRIPTION</a:t>
            </a:r>
            <a:endParaRPr lang="en-US" sz="800" dirty="0">
              <a:latin typeface="Courier"/>
              <a:ea typeface="Times New Roman" panose="02020603050405020304" pitchFamily="18" charset="0"/>
              <a:cs typeface="Times New Roman" panose="02020603050405020304" pitchFamily="18" charset="0"/>
            </a:endParaRPr>
          </a:p>
          <a:p>
            <a:pPr algn="ctr">
              <a:tabLst>
                <a:tab pos="-457200" algn="l"/>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Last revised 8/27/20</a:t>
            </a:r>
            <a:endParaRPr lang="en-US" sz="800" dirty="0">
              <a:latin typeface="Courier"/>
              <a:ea typeface="Times New Roman" panose="02020603050405020304" pitchFamily="18" charset="0"/>
              <a:cs typeface="Times New Roman" panose="02020603050405020304" pitchFamily="18" charset="0"/>
            </a:endParaRPr>
          </a:p>
          <a:p>
            <a:pPr marL="1371600" marR="0" algn="just">
              <a:spcBef>
                <a:spcPts val="0"/>
              </a:spcBef>
              <a:spcAft>
                <a:spcPts val="0"/>
              </a:spcAft>
              <a:tabLst>
                <a:tab pos="1371600" algn="l"/>
                <a:tab pos="30480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pPr marL="1371600" marR="0" algn="just">
              <a:spcBef>
                <a:spcPts val="0"/>
              </a:spcBef>
              <a:spcAft>
                <a:spcPts val="0"/>
              </a:spcAft>
              <a:tabLst>
                <a:tab pos="1371600" algn="l"/>
                <a:tab pos="30480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pPr>
              <a:tabLst>
                <a:tab pos="-457200" algn="l"/>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I.	</a:t>
            </a:r>
            <a:r>
              <a:rPr lang="en-US" sz="800" b="1" u="sng" dirty="0">
                <a:latin typeface="Times New Roman" panose="02020603050405020304" pitchFamily="18" charset="0"/>
                <a:ea typeface="Times New Roman" panose="02020603050405020304" pitchFamily="18" charset="0"/>
                <a:cs typeface="Times New Roman" panose="02020603050405020304" pitchFamily="18" charset="0"/>
              </a:rPr>
              <a:t>PUBLIC SAFETY</a:t>
            </a:r>
            <a:endParaRPr lang="en-US" sz="800" dirty="0">
              <a:latin typeface="Courier"/>
              <a:ea typeface="Times New Roman" panose="02020603050405020304" pitchFamily="18" charset="0"/>
              <a:cs typeface="Times New Roman" panose="02020603050405020304" pitchFamily="18" charset="0"/>
            </a:endParaRPr>
          </a:p>
          <a:p>
            <a:pPr>
              <a:tabLst>
                <a:tab pos="-457200" algn="l"/>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pPr marL="914400" marR="0">
              <a:spcBef>
                <a:spcPts val="0"/>
              </a:spcBef>
              <a:spcAft>
                <a:spcPts val="0"/>
              </a:spcAft>
              <a:tabLst>
                <a:tab pos="-457200" algn="l"/>
                <a:tab pos="0" algn="l"/>
                <a:tab pos="457200" algn="l"/>
                <a:tab pos="914400" algn="l"/>
              </a:tabLst>
            </a:pPr>
            <a:r>
              <a:rPr lang="en-US" sz="800" b="1" u="sng" dirty="0" smtClean="0">
                <a:latin typeface="Times New Roman" panose="02020603050405020304" pitchFamily="18" charset="0"/>
                <a:ea typeface="Times New Roman" panose="02020603050405020304" pitchFamily="18" charset="0"/>
                <a:cs typeface="Times New Roman" panose="02020603050405020304" pitchFamily="18" charset="0"/>
              </a:rPr>
              <a:t>1. Ambulance </a:t>
            </a:r>
            <a:r>
              <a:rPr lang="en-US" sz="800" b="1" u="sng" dirty="0">
                <a:latin typeface="Times New Roman" panose="02020603050405020304" pitchFamily="18" charset="0"/>
                <a:ea typeface="Times New Roman" panose="02020603050405020304" pitchFamily="18" charset="0"/>
                <a:cs typeface="Times New Roman" panose="02020603050405020304" pitchFamily="18" charset="0"/>
              </a:rPr>
              <a:t>Replacement </a:t>
            </a:r>
            <a:endParaRPr lang="en-US" sz="800" dirty="0" smtClean="0">
              <a:latin typeface="Courier"/>
              <a:ea typeface="Times New Roman" panose="02020603050405020304" pitchFamily="18" charset="0"/>
              <a:cs typeface="Times New Roman" panose="02020603050405020304" pitchFamily="18" charset="0"/>
            </a:endParaRPr>
          </a:p>
          <a:p>
            <a:pPr marL="914400" marR="0">
              <a:spcBef>
                <a:spcPts val="0"/>
              </a:spcBef>
              <a:spcAft>
                <a:spcPts val="0"/>
              </a:spcAft>
              <a:tabLst>
                <a:tab pos="-457200" algn="l"/>
                <a:tab pos="0" algn="l"/>
                <a:tab pos="457200" algn="l"/>
                <a:tab pos="914400" algn="l"/>
              </a:tabLst>
            </a:pP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plan is to replace ambulances as necessary to maintain a fully operational fleet of eight (8) ambulances, minimizing breakdowns and expenses incurred from heavy usage and high mileage. The plan involves the on-going replacement from bond or other alternate funding sources. The mechanical bureau will determine which ambulance will need to be replaced regardless of age based on warranty information, mechanical maintenance records and visual inspections of the fleet at the time of replacement.</a:t>
            </a:r>
            <a:endParaRPr lang="en-US" sz="800" dirty="0">
              <a:latin typeface="Courier"/>
              <a:ea typeface="Times New Roman" panose="02020603050405020304" pitchFamily="18" charset="0"/>
              <a:cs typeface="Times New Roman" panose="02020603050405020304" pitchFamily="18" charset="0"/>
            </a:endParaRPr>
          </a:p>
          <a:p>
            <a:pPr marL="1371600" marR="0" algn="just">
              <a:spcBef>
                <a:spcPts val="0"/>
              </a:spcBef>
              <a:spcAft>
                <a:spcPts val="0"/>
              </a:spcAft>
              <a:tabLst>
                <a:tab pos="-457200" algn="l"/>
                <a:tab pos="0" algn="l"/>
                <a:tab pos="457200" algn="l"/>
              </a:tabLst>
            </a:pPr>
            <a:r>
              <a:rPr lang="en-US" sz="800" dirty="0">
                <a:latin typeface="Times New Roman" panose="02020603050405020304" pitchFamily="18" charset="0"/>
                <a:ea typeface="Times New Roman" panose="02020603050405020304" pitchFamily="18" charset="0"/>
              </a:rPr>
              <a:t> </a:t>
            </a:r>
          </a:p>
          <a:p>
            <a:pPr>
              <a:tabLst>
                <a:tab pos="-457200" algn="l"/>
                <a:tab pos="0" algn="l"/>
                <a:tab pos="457200" algn="l"/>
                <a:tab pos="914400" algn="l"/>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b="1" dirty="0" smtClean="0">
                <a:latin typeface="Times New Roman" panose="02020603050405020304" pitchFamily="18" charset="0"/>
                <a:ea typeface="Times New Roman" panose="02020603050405020304" pitchFamily="18" charset="0"/>
                <a:cs typeface="Times New Roman" panose="02020603050405020304" pitchFamily="18" charset="0"/>
              </a:rPr>
              <a:t>		2. </a:t>
            </a:r>
            <a:r>
              <a:rPr lang="en-US" sz="800" b="1" u="sng" dirty="0" smtClean="0">
                <a:latin typeface="Times New Roman" panose="02020603050405020304" pitchFamily="18" charset="0"/>
                <a:ea typeface="Times New Roman" panose="02020603050405020304" pitchFamily="18" charset="0"/>
                <a:cs typeface="Times New Roman" panose="02020603050405020304" pitchFamily="18" charset="0"/>
              </a:rPr>
              <a:t>Fire </a:t>
            </a:r>
            <a:r>
              <a:rPr lang="en-US" sz="800" b="1" u="sng" dirty="0">
                <a:latin typeface="Times New Roman" panose="02020603050405020304" pitchFamily="18" charset="0"/>
                <a:ea typeface="Times New Roman" panose="02020603050405020304" pitchFamily="18" charset="0"/>
                <a:cs typeface="Times New Roman" panose="02020603050405020304" pitchFamily="18" charset="0"/>
              </a:rPr>
              <a:t>Apparatus Replacement Plan – Engine Replacement #</a:t>
            </a:r>
            <a:r>
              <a:rPr lang="en-US" sz="800" b="1" u="sng"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en-US" sz="800" dirty="0">
                <a:latin typeface="Courier"/>
                <a:ea typeface="Times New Roman" panose="02020603050405020304" pitchFamily="18" charset="0"/>
                <a:cs typeface="Times New Roman" panose="02020603050405020304" pitchFamily="18" charset="0"/>
              </a:rPr>
              <a:t>	</a:t>
            </a:r>
            <a:r>
              <a:rPr lang="en-US" sz="800" dirty="0" smtClean="0">
                <a:latin typeface="Courier"/>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Engine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Replacement – By 2022 three of the fire department’s engines will be 20 years or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older</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This purchase would be made to upgrade the pump for the northwest fire station on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Catasauqua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Rd.</a:t>
            </a:r>
            <a:endParaRPr lang="en-US" sz="800" dirty="0">
              <a:latin typeface="Courier"/>
              <a:ea typeface="Times New Roman" panose="02020603050405020304" pitchFamily="18" charset="0"/>
              <a:cs typeface="Times New Roman" panose="02020603050405020304" pitchFamily="18" charset="0"/>
            </a:endParaRPr>
          </a:p>
          <a:p>
            <a:pPr marL="1280160" marR="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pPr>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 b="1" dirty="0" smtClean="0">
                <a:latin typeface="Times New Roman" panose="02020603050405020304" pitchFamily="18" charset="0"/>
                <a:ea typeface="Times New Roman" panose="02020603050405020304" pitchFamily="18" charset="0"/>
                <a:cs typeface="Times New Roman" panose="02020603050405020304" pitchFamily="18" charset="0"/>
              </a:rPr>
              <a:t>3.</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 b="1" u="sng" dirty="0" smtClean="0">
                <a:latin typeface="Times New Roman" panose="02020603050405020304" pitchFamily="18" charset="0"/>
                <a:ea typeface="Times New Roman" panose="02020603050405020304" pitchFamily="18" charset="0"/>
                <a:cs typeface="Times New Roman" panose="02020603050405020304" pitchFamily="18" charset="0"/>
              </a:rPr>
              <a:t>Fire </a:t>
            </a:r>
            <a:r>
              <a:rPr lang="en-US" sz="800" b="1" u="sng" dirty="0">
                <a:latin typeface="Times New Roman" panose="02020603050405020304" pitchFamily="18" charset="0"/>
                <a:ea typeface="Times New Roman" panose="02020603050405020304" pitchFamily="18" charset="0"/>
                <a:cs typeface="Times New Roman" panose="02020603050405020304" pitchFamily="18" charset="0"/>
              </a:rPr>
              <a:t>Apparatus Replacement Plan – Ladder </a:t>
            </a:r>
            <a:r>
              <a:rPr lang="en-US" sz="800" b="1" u="sng" dirty="0" smtClean="0">
                <a:latin typeface="Times New Roman" panose="02020603050405020304" pitchFamily="18" charset="0"/>
                <a:ea typeface="Times New Roman" panose="02020603050405020304" pitchFamily="18" charset="0"/>
                <a:cs typeface="Times New Roman" panose="02020603050405020304" pitchFamily="18" charset="0"/>
              </a:rPr>
              <a:t>Truck</a:t>
            </a:r>
            <a:endParaRPr lang="en-US" sz="800" dirty="0" smtClean="0">
              <a:latin typeface="Courier"/>
              <a:ea typeface="Times New Roman" panose="02020603050405020304" pitchFamily="18" charset="0"/>
              <a:cs typeface="Times New Roman" panose="02020603050405020304" pitchFamily="18" charset="0"/>
            </a:endParaRPr>
          </a:p>
          <a:p>
            <a:pPr>
              <a:tabLst>
                <a:tab pos="-457200" algn="l"/>
                <a:tab pos="0" algn="l"/>
                <a:tab pos="457200" algn="l"/>
                <a:tab pos="914400" algn="l"/>
              </a:tabLst>
            </a:pPr>
            <a:r>
              <a:rPr lang="en-US" sz="800" dirty="0">
                <a:latin typeface="Courier"/>
                <a:ea typeface="Times New Roman" panose="02020603050405020304" pitchFamily="18" charset="0"/>
                <a:cs typeface="Times New Roman" panose="02020603050405020304" pitchFamily="18" charset="0"/>
              </a:rPr>
              <a:t>	</a:t>
            </a:r>
            <a:r>
              <a:rPr lang="en-US" sz="800" dirty="0" smtClean="0">
                <a:latin typeface="Courier"/>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Ladder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Truck – By 2024 the South Bethlehem Ladder Truck will be 16 years old. It takes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13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months for production. It would be estimated that is would go into service in 2025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making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it 17 years old, 7 years past the N.F.P.A recommendation of 10 years for a front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line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fire vehicle. It is recommended that this replacement also contain pumping capacity,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the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current ladder does not have a pump, to take into consideration the size of the steel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property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redevelopment.</a:t>
            </a:r>
            <a:endParaRPr lang="en-US" sz="800" dirty="0">
              <a:latin typeface="Courier"/>
              <a:ea typeface="Times New Roman" panose="02020603050405020304" pitchFamily="18" charset="0"/>
              <a:cs typeface="Times New Roman" panose="02020603050405020304" pitchFamily="18" charset="0"/>
            </a:endParaRPr>
          </a:p>
          <a:p>
            <a:pPr algn="just">
              <a:tabLst>
                <a:tab pos="857250" algn="l"/>
                <a:tab pos="13716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pPr marL="1371600" marR="0">
              <a:spcBef>
                <a:spcPts val="0"/>
              </a:spcBef>
              <a:spcAft>
                <a:spcPts val="0"/>
              </a:spcAft>
              <a:tabLst>
                <a:tab pos="1371600" algn="l"/>
                <a:tab pos="19431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r>
              <a:rPr lang="en-US" sz="800" b="1" dirty="0">
                <a:latin typeface="Times New Roman" panose="02020603050405020304" pitchFamily="18" charset="0"/>
                <a:ea typeface="Times New Roman" panose="02020603050405020304" pitchFamily="18" charset="0"/>
                <a:cs typeface="Times New Roman" panose="02020603050405020304" pitchFamily="18" charset="0"/>
              </a:rPr>
              <a:t>II.	</a:t>
            </a:r>
            <a:r>
              <a:rPr lang="en-US" sz="800" b="1" u="sng" dirty="0">
                <a:latin typeface="Times New Roman" panose="02020603050405020304" pitchFamily="18" charset="0"/>
                <a:ea typeface="Times New Roman" panose="02020603050405020304" pitchFamily="18" charset="0"/>
                <a:cs typeface="Times New Roman" panose="02020603050405020304" pitchFamily="18" charset="0"/>
              </a:rPr>
              <a:t>PUBLIC WORKS</a:t>
            </a:r>
            <a:endParaRPr lang="en-US" sz="800" dirty="0">
              <a:latin typeface="Courier"/>
              <a:ea typeface="Times New Roman" panose="02020603050405020304" pitchFamily="18" charset="0"/>
              <a:cs typeface="Times New Roman" panose="02020603050405020304" pitchFamily="18" charset="0"/>
            </a:endParaRPr>
          </a:p>
          <a:p>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pPr>
              <a:tabLst>
                <a:tab pos="-457200" algn="l"/>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	</a:t>
            </a:r>
            <a:r>
              <a:rPr lang="en-US" sz="800" b="1" u="sng" dirty="0">
                <a:latin typeface="Times New Roman" panose="02020603050405020304" pitchFamily="18" charset="0"/>
                <a:ea typeface="Times New Roman" panose="02020603050405020304" pitchFamily="18" charset="0"/>
                <a:cs typeface="Times New Roman" panose="02020603050405020304" pitchFamily="18" charset="0"/>
              </a:rPr>
              <a:t>TRAFFIC</a:t>
            </a:r>
            <a:endParaRPr lang="en-US" sz="800" dirty="0">
              <a:latin typeface="Courier"/>
              <a:ea typeface="Times New Roman" panose="02020603050405020304" pitchFamily="18" charset="0"/>
              <a:cs typeface="Times New Roman" panose="02020603050405020304" pitchFamily="18" charset="0"/>
            </a:endParaRPr>
          </a:p>
          <a:p>
            <a:pPr>
              <a:tabLst>
                <a:tab pos="-457200" algn="l"/>
              </a:tabLst>
            </a:pPr>
            <a:r>
              <a:rPr lang="en-US" sz="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800" b="1" u="sng" dirty="0" smtClean="0">
                <a:latin typeface="Times New Roman" panose="02020603050405020304" pitchFamily="18" charset="0"/>
                <a:ea typeface="Times New Roman" panose="02020603050405020304" pitchFamily="18" charset="0"/>
                <a:cs typeface="Times New Roman" panose="02020603050405020304" pitchFamily="18" charset="0"/>
              </a:rPr>
              <a:t>1. TR/Isolated </a:t>
            </a:r>
            <a:r>
              <a:rPr lang="en-US" sz="800" b="1" u="sng" dirty="0">
                <a:latin typeface="Times New Roman" panose="02020603050405020304" pitchFamily="18" charset="0"/>
                <a:ea typeface="Times New Roman" panose="02020603050405020304" pitchFamily="18" charset="0"/>
                <a:cs typeface="Times New Roman" panose="02020603050405020304" pitchFamily="18" charset="0"/>
              </a:rPr>
              <a:t>Intersections</a:t>
            </a:r>
            <a:endParaRPr lang="en-US" sz="800" dirty="0">
              <a:latin typeface="Courier"/>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Install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ne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or upgrade existing signals at various locations.  Each intersection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costs </a:t>
            </a: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between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$215,000 to $230,000. Proposed potential new signal locations include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East </a:t>
            </a:r>
          </a:p>
          <a:p>
            <a:pPr marL="1371600" marR="0" indent="-1371600">
              <a:spcBef>
                <a:spcPts val="0"/>
              </a:spcBef>
              <a:spcAft>
                <a:spcPts val="0"/>
              </a:spcAft>
              <a:tabLst>
                <a:tab pos="-457200" algn="l"/>
                <a:tab pos="0" algn="l"/>
                <a:tab pos="457200" algn="l"/>
                <a:tab pos="914400" algn="l"/>
              </a:tabLst>
            </a:pP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Boulevard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&amp; Linden Street, </a:t>
            </a:r>
            <a:r>
              <a:rPr lang="en-US" sz="800" dirty="0" err="1">
                <a:latin typeface="Times New Roman" panose="02020603050405020304" pitchFamily="18" charset="0"/>
                <a:ea typeface="Times New Roman" panose="02020603050405020304" pitchFamily="18" charset="0"/>
                <a:cs typeface="Times New Roman" panose="02020603050405020304" pitchFamily="18" charset="0"/>
              </a:rPr>
              <a:t>Butztown</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Road &amp; Easton Avenue, Linden Street &amp;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Elmhurst</a:t>
            </a: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Avenue</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and Third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Avenue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&amp; Union Boulevard. Needed upgrade locations include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Linden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&amp; </a:t>
            </a:r>
            <a:r>
              <a:rPr lang="en-US" sz="800" dirty="0" err="1">
                <a:latin typeface="Times New Roman" panose="02020603050405020304" pitchFamily="18" charset="0"/>
                <a:ea typeface="Times New Roman" panose="02020603050405020304" pitchFamily="18" charset="0"/>
                <a:cs typeface="Times New Roman" panose="02020603050405020304" pitchFamily="18" charset="0"/>
              </a:rPr>
              <a:t>Goepp</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Streets, </a:t>
            </a:r>
            <a:r>
              <a:rPr lang="en-US" sz="800" dirty="0" err="1">
                <a:latin typeface="Times New Roman" panose="02020603050405020304" pitchFamily="18" charset="0"/>
                <a:ea typeface="Times New Roman" panose="02020603050405020304" pitchFamily="18" charset="0"/>
                <a:cs typeface="Times New Roman" panose="02020603050405020304" pitchFamily="18" charset="0"/>
              </a:rPr>
              <a:t>Goepp</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&amp; Main Streets, New &amp; Market Streets, North &amp; Main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Streets</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Center &amp; Church Streets, Center &amp; Market Streets and Walnut &amp; New Streets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etc</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Design work for the upgrading of the traffic signals at the intersections of Linden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Street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&amp; Elizabeth Avenue and Broad and Linden Streets were completed in 2019 and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construction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will be in late 2020.  Design for the intersections of Linden &amp; </a:t>
            </a:r>
            <a:r>
              <a:rPr lang="en-US" sz="800" dirty="0" err="1">
                <a:latin typeface="Times New Roman" panose="02020603050405020304" pitchFamily="18" charset="0"/>
                <a:ea typeface="Times New Roman" panose="02020603050405020304" pitchFamily="18" charset="0"/>
                <a:cs typeface="Times New Roman" panose="02020603050405020304" pitchFamily="18" charset="0"/>
              </a:rPr>
              <a:t>Goepp</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Streets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and </a:t>
            </a:r>
            <a:r>
              <a:rPr lang="en-US" sz="800" dirty="0" err="1">
                <a:latin typeface="Times New Roman" panose="02020603050405020304" pitchFamily="18" charset="0"/>
                <a:ea typeface="Times New Roman" panose="02020603050405020304" pitchFamily="18" charset="0"/>
                <a:cs typeface="Times New Roman" panose="02020603050405020304" pitchFamily="18" charset="0"/>
              </a:rPr>
              <a:t>Goepp</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 &amp; Main Streets will begin in 2021, with construction to follow in 2022 </a:t>
            </a:r>
            <a:endParaRPr lang="en-US" sz="8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1371600" marR="0" indent="-1371600">
              <a:spcBef>
                <a:spcPts val="0"/>
              </a:spcBef>
              <a:spcAft>
                <a:spcPts val="0"/>
              </a:spcAft>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ea typeface="Times New Roman" panose="02020603050405020304" pitchFamily="18" charset="0"/>
                <a:cs typeface="Times New Roman" panose="02020603050405020304" pitchFamily="18" charset="0"/>
              </a:rPr>
              <a:t>			depending </a:t>
            </a:r>
            <a:r>
              <a:rPr lang="en-US" sz="800" dirty="0">
                <a:latin typeface="Times New Roman" panose="02020603050405020304" pitchFamily="18" charset="0"/>
                <a:ea typeface="Times New Roman" panose="02020603050405020304" pitchFamily="18" charset="0"/>
                <a:cs typeface="Times New Roman" panose="02020603050405020304" pitchFamily="18" charset="0"/>
              </a:rPr>
              <a:t>on funding.</a:t>
            </a:r>
            <a:endParaRPr lang="en-US" sz="800" dirty="0">
              <a:latin typeface="Courier"/>
              <a:ea typeface="Times New Roman" panose="02020603050405020304" pitchFamily="18" charset="0"/>
              <a:cs typeface="Times New Roman" panose="02020603050405020304" pitchFamily="18" charset="0"/>
            </a:endParaRPr>
          </a:p>
          <a:p>
            <a:pPr>
              <a:tabLst>
                <a:tab pos="-457200" algn="l"/>
                <a:tab pos="0" algn="l"/>
                <a:tab pos="457200" algn="l"/>
                <a:tab pos="914400" algn="l"/>
              </a:tabLst>
            </a:pPr>
            <a:r>
              <a:rPr lang="en-US" sz="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800" dirty="0">
              <a:latin typeface="Courier"/>
              <a:ea typeface="Times New Roman" panose="02020603050405020304" pitchFamily="18" charset="0"/>
              <a:cs typeface="Times New Roman" panose="02020603050405020304" pitchFamily="18" charset="0"/>
            </a:endParaRPr>
          </a:p>
        </p:txBody>
      </p:sp>
      <p:sp>
        <p:nvSpPr>
          <p:cNvPr id="3" name="TextBox 2"/>
          <p:cNvSpPr txBox="1"/>
          <p:nvPr/>
        </p:nvSpPr>
        <p:spPr>
          <a:xfrm>
            <a:off x="2114550" y="182880"/>
            <a:ext cx="7749540" cy="2115741"/>
          </a:xfrm>
          <a:prstGeom prst="rect">
            <a:avLst/>
          </a:prstGeom>
          <a:noFill/>
        </p:spPr>
        <p:txBody>
          <a:bodyPr wrap="square" rtlCol="0">
            <a:spAutoFit/>
          </a:bodyPr>
          <a:lstStyle/>
          <a:p>
            <a:r>
              <a:rPr lang="en-US" sz="1600" dirty="0" smtClean="0"/>
              <a:t>Each year the Administration presents Council with the 5-year Capital Improvement Plan</a:t>
            </a:r>
          </a:p>
          <a:p>
            <a:endParaRPr lang="en-US" sz="1600" dirty="0"/>
          </a:p>
          <a:p>
            <a:r>
              <a:rPr lang="en-US" sz="1600" dirty="0" smtClean="0"/>
              <a:t>Last fall it was presented at a Committee of the Whole meeting on October 6, 2020.</a:t>
            </a:r>
          </a:p>
          <a:p>
            <a:endParaRPr lang="en-US" sz="1600" dirty="0"/>
          </a:p>
          <a:p>
            <a:r>
              <a:rPr lang="en-US" sz="1600" dirty="0" smtClean="0"/>
              <a:t>The full documents from that meeting can be found at</a:t>
            </a:r>
          </a:p>
          <a:p>
            <a:endParaRPr lang="en-US" sz="1600" dirty="0"/>
          </a:p>
          <a:p>
            <a:r>
              <a:rPr lang="en-US" sz="1600" dirty="0" smtClean="0"/>
              <a:t>https</a:t>
            </a:r>
            <a:r>
              <a:rPr lang="en-US" sz="1600" dirty="0"/>
              <a:t>://</a:t>
            </a:r>
            <a:r>
              <a:rPr lang="en-US" sz="1600" dirty="0" smtClean="0"/>
              <a:t>www.Bethlehem-pa.gov/Calendar/Meetings/2020/Committee-Meeting/155?</a:t>
            </a:r>
          </a:p>
          <a:p>
            <a:endParaRPr lang="en-US" sz="1600" dirty="0"/>
          </a:p>
        </p:txBody>
      </p:sp>
      <p:sp>
        <p:nvSpPr>
          <p:cNvPr id="11" name="Rectangle 10"/>
          <p:cNvSpPr/>
          <p:nvPr/>
        </p:nvSpPr>
        <p:spPr>
          <a:xfrm>
            <a:off x="11232573" y="820882"/>
            <a:ext cx="1101436" cy="1054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42</a:t>
            </a:fld>
            <a:endParaRPr lang="en-US"/>
          </a:p>
        </p:txBody>
      </p:sp>
    </p:spTree>
    <p:extLst>
      <p:ext uri="{BB962C8B-B14F-4D97-AF65-F5344CB8AC3E}">
        <p14:creationId xmlns:p14="http://schemas.microsoft.com/office/powerpoint/2010/main" val="207635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1145" y="206046"/>
            <a:ext cx="3590555" cy="248000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124" y="633188"/>
            <a:ext cx="3301446" cy="240474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971" y="3836779"/>
            <a:ext cx="4446270" cy="250102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7133" y="47628"/>
            <a:ext cx="2787967" cy="184643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57655" y="2253843"/>
            <a:ext cx="2366963" cy="236696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18358" y="1612718"/>
            <a:ext cx="3144520" cy="235839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13117" y="4754888"/>
            <a:ext cx="3041602" cy="185951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03925" y="4092722"/>
            <a:ext cx="3341176" cy="222285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A20F938-8C18-4B20-8F80-AFD4A67325DA}" type="slidenum">
              <a:rPr lang="en-US" smtClean="0"/>
              <a:t>43</a:t>
            </a:fld>
            <a:endParaRPr lang="en-US"/>
          </a:p>
        </p:txBody>
      </p:sp>
    </p:spTree>
    <p:extLst>
      <p:ext uri="{BB962C8B-B14F-4D97-AF65-F5344CB8AC3E}">
        <p14:creationId xmlns:p14="http://schemas.microsoft.com/office/powerpoint/2010/main" val="36108629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54935" y="679568"/>
            <a:ext cx="5735774" cy="800219"/>
          </a:xfrm>
          <a:prstGeom prst="rect">
            <a:avLst/>
          </a:prstGeom>
        </p:spPr>
        <p:txBody>
          <a:bodyPr wrap="square">
            <a:spAutoFit/>
          </a:bodyPr>
          <a:lstStyle/>
          <a:p>
            <a:pPr>
              <a:tabLst>
                <a:tab pos="2971800" algn="ctr"/>
              </a:tabLst>
            </a:pPr>
            <a:r>
              <a:rPr lang="en-US" sz="2800" dirty="0" smtClean="0">
                <a:latin typeface="Calibri" panose="020F0502020204030204" pitchFamily="34" charset="0"/>
                <a:ea typeface="Times New Roman" panose="02020603050405020304" pitchFamily="18" charset="0"/>
                <a:cs typeface="Calibri" panose="020F0502020204030204" pitchFamily="34" charset="0"/>
              </a:rPr>
              <a:t>        </a:t>
            </a:r>
            <a:r>
              <a:rPr lang="en-US" sz="2800" dirty="0">
                <a:latin typeface="Calibri" panose="020F0502020204030204" pitchFamily="34" charset="0"/>
                <a:ea typeface="Times New Roman" panose="02020603050405020304" pitchFamily="18" charset="0"/>
                <a:cs typeface="Calibri" panose="020F0502020204030204" pitchFamily="34" charset="0"/>
              </a:rPr>
              <a:t> </a:t>
            </a:r>
            <a:r>
              <a:rPr lang="en-US" sz="2800" dirty="0" smtClean="0">
                <a:latin typeface="Calibri" panose="020F0502020204030204" pitchFamily="34" charset="0"/>
                <a:ea typeface="Times New Roman" panose="02020603050405020304" pitchFamily="18" charset="0"/>
                <a:cs typeface="Calibri" panose="020F0502020204030204" pitchFamily="34" charset="0"/>
              </a:rPr>
              <a:t>  </a:t>
            </a:r>
            <a:r>
              <a:rPr lang="en-US" sz="2800" b="1" dirty="0" smtClean="0">
                <a:latin typeface="Calibri" panose="020F0502020204030204" pitchFamily="34" charset="0"/>
                <a:ea typeface="Times New Roman" panose="02020603050405020304" pitchFamily="18" charset="0"/>
                <a:cs typeface="Calibri" panose="020F0502020204030204" pitchFamily="34" charset="0"/>
              </a:rPr>
              <a:t>Replacement for Engine-9 </a:t>
            </a: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(located at the Northwest Fire House on Catasauqua Road)</a:t>
            </a:r>
          </a:p>
        </p:txBody>
      </p:sp>
      <p:sp>
        <p:nvSpPr>
          <p:cNvPr id="4" name="AutoShape 8" descr="Software &amp; Services for the Public Sector | Tyler Technolog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361" y="1652154"/>
            <a:ext cx="5256922" cy="4665518"/>
          </a:xfrm>
          <a:prstGeom prst="rect">
            <a:avLst/>
          </a:prstGeom>
        </p:spPr>
      </p:pic>
      <p:sp>
        <p:nvSpPr>
          <p:cNvPr id="6" name="Slide Number Placeholder 5"/>
          <p:cNvSpPr>
            <a:spLocks noGrp="1"/>
          </p:cNvSpPr>
          <p:nvPr>
            <p:ph type="sldNum" sz="quarter" idx="12"/>
          </p:nvPr>
        </p:nvSpPr>
        <p:spPr/>
        <p:txBody>
          <a:bodyPr/>
          <a:lstStyle/>
          <a:p>
            <a:fld id="{0A20F938-8C18-4B20-8F80-AFD4A67325DA}" type="slidenum">
              <a:rPr lang="en-US" smtClean="0"/>
              <a:t>44</a:t>
            </a:fld>
            <a:endParaRPr lang="en-US"/>
          </a:p>
        </p:txBody>
      </p:sp>
    </p:spTree>
    <p:extLst>
      <p:ext uri="{BB962C8B-B14F-4D97-AF65-F5344CB8AC3E}">
        <p14:creationId xmlns:p14="http://schemas.microsoft.com/office/powerpoint/2010/main" val="39055548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12268" y="702075"/>
            <a:ext cx="2269725" cy="200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18309" y="685801"/>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Haz</a:t>
            </a:r>
            <a:r>
              <a:rPr lang="en-US" dirty="0" smtClean="0"/>
              <a:t> Mat</a:t>
            </a:r>
            <a:r>
              <a:rPr lang="en-US" dirty="0"/>
              <a:t> </a:t>
            </a:r>
            <a:r>
              <a:rPr lang="en-US" dirty="0" smtClean="0"/>
              <a:t>         E-9</a:t>
            </a:r>
          </a:p>
          <a:p>
            <a:pPr marL="342900" indent="-342900">
              <a:buAutoNum type="arabicPlain" startAt="2015"/>
            </a:pPr>
            <a:r>
              <a:rPr lang="en-US" sz="1200" dirty="0" smtClean="0"/>
              <a:t>                           2002</a:t>
            </a:r>
          </a:p>
          <a:p>
            <a:pPr marL="342900" indent="-342900">
              <a:buAutoNum type="arabicPlain" startAt="2015"/>
            </a:pPr>
            <a:endParaRPr lang="en-US" dirty="0"/>
          </a:p>
          <a:p>
            <a:r>
              <a:rPr lang="en-US" dirty="0" smtClean="0"/>
              <a:t>Reserve</a:t>
            </a:r>
            <a:endParaRPr lang="en-US" dirty="0"/>
          </a:p>
          <a:p>
            <a:r>
              <a:rPr lang="en-US" sz="1200" dirty="0" smtClean="0"/>
              <a:t>1998</a:t>
            </a:r>
          </a:p>
        </p:txBody>
      </p:sp>
      <p:sp>
        <p:nvSpPr>
          <p:cNvPr id="6" name="Rounded Rectangle 5"/>
          <p:cNvSpPr/>
          <p:nvPr/>
        </p:nvSpPr>
        <p:spPr>
          <a:xfrm>
            <a:off x="8485904" y="931720"/>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r>
              <a:rPr lang="en-US" dirty="0"/>
              <a:t> </a:t>
            </a:r>
            <a:r>
              <a:rPr lang="en-US" dirty="0" smtClean="0"/>
              <a:t>    E-7              E-5</a:t>
            </a:r>
            <a:r>
              <a:rPr lang="en-US" sz="1200" dirty="0" smtClean="0"/>
              <a:t>                                </a:t>
            </a:r>
          </a:p>
          <a:p>
            <a:r>
              <a:rPr lang="en-US" sz="1200" dirty="0" smtClean="0"/>
              <a:t>        2000                    1998</a:t>
            </a:r>
          </a:p>
          <a:p>
            <a:pPr marL="342900" indent="-342900">
              <a:buAutoNum type="arabicPlain" startAt="2015"/>
            </a:pPr>
            <a:endParaRPr lang="en-US" dirty="0"/>
          </a:p>
        </p:txBody>
      </p:sp>
      <p:sp>
        <p:nvSpPr>
          <p:cNvPr id="7" name="Rounded Rectangle 6"/>
          <p:cNvSpPr/>
          <p:nvPr/>
        </p:nvSpPr>
        <p:spPr>
          <a:xfrm>
            <a:off x="2351817" y="3099957"/>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E-6          A-2 (100’)</a:t>
            </a:r>
          </a:p>
          <a:p>
            <a:r>
              <a:rPr lang="en-US" sz="1200" dirty="0" smtClean="0"/>
              <a:t>   2009               2016</a:t>
            </a:r>
          </a:p>
          <a:p>
            <a:pPr marL="342900" indent="-342900">
              <a:buAutoNum type="arabicPlain" startAt="2015"/>
            </a:pPr>
            <a:endParaRPr lang="en-US" dirty="0"/>
          </a:p>
          <a:p>
            <a:r>
              <a:rPr lang="en-US" dirty="0" smtClean="0"/>
              <a:t>  Reserve</a:t>
            </a:r>
            <a:endParaRPr lang="en-US" dirty="0"/>
          </a:p>
          <a:p>
            <a:r>
              <a:rPr lang="en-US" sz="1200" dirty="0" smtClean="0"/>
              <a:t>    1998</a:t>
            </a:r>
          </a:p>
        </p:txBody>
      </p:sp>
      <p:sp>
        <p:nvSpPr>
          <p:cNvPr id="8" name="Rounded Rectangle 7"/>
          <p:cNvSpPr/>
          <p:nvPr/>
        </p:nvSpPr>
        <p:spPr>
          <a:xfrm>
            <a:off x="6888130" y="4813068"/>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E-1         A-1 (100’)</a:t>
            </a:r>
          </a:p>
          <a:p>
            <a:r>
              <a:rPr lang="en-US" sz="1200" dirty="0" smtClean="0"/>
              <a:t>      2013                      2009</a:t>
            </a:r>
          </a:p>
          <a:p>
            <a:pPr marL="342900" indent="-342900">
              <a:buAutoNum type="arabicPlain" startAt="2015"/>
            </a:pPr>
            <a:endParaRPr lang="en-US" dirty="0"/>
          </a:p>
          <a:p>
            <a:r>
              <a:rPr lang="en-US" dirty="0" smtClean="0"/>
              <a:t>    E-3</a:t>
            </a:r>
            <a:endParaRPr lang="en-US" dirty="0"/>
          </a:p>
          <a:p>
            <a:r>
              <a:rPr lang="en-US" sz="1200" dirty="0" smtClean="0"/>
              <a:t>      2000   </a:t>
            </a:r>
          </a:p>
        </p:txBody>
      </p:sp>
      <p:sp>
        <p:nvSpPr>
          <p:cNvPr id="9" name="TextBox 8"/>
          <p:cNvSpPr txBox="1"/>
          <p:nvPr/>
        </p:nvSpPr>
        <p:spPr>
          <a:xfrm>
            <a:off x="1146470" y="162581"/>
            <a:ext cx="2022757" cy="523220"/>
          </a:xfrm>
          <a:prstGeom prst="rect">
            <a:avLst/>
          </a:prstGeom>
          <a:noFill/>
        </p:spPr>
        <p:txBody>
          <a:bodyPr wrap="square" rtlCol="0">
            <a:spAutoFit/>
          </a:bodyPr>
          <a:lstStyle/>
          <a:p>
            <a:r>
              <a:rPr lang="en-US" sz="1400" dirty="0" smtClean="0"/>
              <a:t>North West Fire Station</a:t>
            </a:r>
          </a:p>
          <a:p>
            <a:r>
              <a:rPr lang="en-US" sz="1400" dirty="0" smtClean="0"/>
              <a:t>Catasauqua Road</a:t>
            </a:r>
            <a:endParaRPr lang="en-US" sz="1400" dirty="0"/>
          </a:p>
        </p:txBody>
      </p:sp>
      <p:sp>
        <p:nvSpPr>
          <p:cNvPr id="11" name="Rectangle 10"/>
          <p:cNvSpPr/>
          <p:nvPr/>
        </p:nvSpPr>
        <p:spPr>
          <a:xfrm>
            <a:off x="7070325" y="4289360"/>
            <a:ext cx="2137061" cy="523220"/>
          </a:xfrm>
          <a:prstGeom prst="rect">
            <a:avLst/>
          </a:prstGeom>
        </p:spPr>
        <p:txBody>
          <a:bodyPr wrap="square">
            <a:spAutoFit/>
          </a:bodyPr>
          <a:lstStyle/>
          <a:p>
            <a:r>
              <a:rPr lang="en-US" sz="1400" dirty="0" smtClean="0"/>
              <a:t>Schweder Fire Station</a:t>
            </a:r>
          </a:p>
          <a:p>
            <a:r>
              <a:rPr lang="en-US" sz="1400" dirty="0" smtClean="0"/>
              <a:t>4</a:t>
            </a:r>
            <a:r>
              <a:rPr lang="en-US" sz="1400" baseline="30000" dirty="0" smtClean="0"/>
              <a:t>th</a:t>
            </a:r>
            <a:r>
              <a:rPr lang="en-US" sz="1400" dirty="0" smtClean="0"/>
              <a:t> Street</a:t>
            </a:r>
            <a:endParaRPr lang="en-US" sz="1400" dirty="0"/>
          </a:p>
        </p:txBody>
      </p:sp>
      <p:sp>
        <p:nvSpPr>
          <p:cNvPr id="12" name="Rectangle 11"/>
          <p:cNvSpPr/>
          <p:nvPr/>
        </p:nvSpPr>
        <p:spPr>
          <a:xfrm>
            <a:off x="2454687" y="2514075"/>
            <a:ext cx="2687782" cy="523220"/>
          </a:xfrm>
          <a:prstGeom prst="rect">
            <a:avLst/>
          </a:prstGeom>
        </p:spPr>
        <p:txBody>
          <a:bodyPr wrap="square">
            <a:spAutoFit/>
          </a:bodyPr>
          <a:lstStyle/>
          <a:p>
            <a:r>
              <a:rPr lang="en-US" sz="1400" dirty="0" smtClean="0"/>
              <a:t>Memorial Fire Station</a:t>
            </a:r>
          </a:p>
          <a:p>
            <a:r>
              <a:rPr lang="en-US" sz="1400" dirty="0" smtClean="0"/>
              <a:t>West Broad Street</a:t>
            </a:r>
            <a:endParaRPr lang="en-US" sz="1400" dirty="0"/>
          </a:p>
        </p:txBody>
      </p:sp>
      <p:sp>
        <p:nvSpPr>
          <p:cNvPr id="13" name="Rectangle 12"/>
          <p:cNvSpPr/>
          <p:nvPr/>
        </p:nvSpPr>
        <p:spPr>
          <a:xfrm>
            <a:off x="8648699" y="373029"/>
            <a:ext cx="1638301" cy="523220"/>
          </a:xfrm>
          <a:prstGeom prst="rect">
            <a:avLst/>
          </a:prstGeom>
        </p:spPr>
        <p:txBody>
          <a:bodyPr wrap="square">
            <a:spAutoFit/>
          </a:bodyPr>
          <a:lstStyle/>
          <a:p>
            <a:r>
              <a:rPr lang="en-US" sz="1400" dirty="0" smtClean="0"/>
              <a:t>Lincoln Fire Station</a:t>
            </a:r>
          </a:p>
          <a:p>
            <a:r>
              <a:rPr lang="en-US" sz="1400" dirty="0" smtClean="0"/>
              <a:t>Easton Avenue</a:t>
            </a:r>
            <a:endParaRPr lang="en-US" sz="1400" dirty="0"/>
          </a:p>
        </p:txBody>
      </p:sp>
      <p:sp>
        <p:nvSpPr>
          <p:cNvPr id="3" name="TextBox 2"/>
          <p:cNvSpPr txBox="1"/>
          <p:nvPr/>
        </p:nvSpPr>
        <p:spPr>
          <a:xfrm>
            <a:off x="4800600" y="1017271"/>
            <a:ext cx="2269725" cy="1477328"/>
          </a:xfrm>
          <a:prstGeom prst="rect">
            <a:avLst/>
          </a:prstGeom>
          <a:noFill/>
        </p:spPr>
        <p:txBody>
          <a:bodyPr wrap="square" rtlCol="0">
            <a:spAutoFit/>
          </a:bodyPr>
          <a:lstStyle/>
          <a:p>
            <a:r>
              <a:rPr lang="en-US" dirty="0" smtClean="0">
                <a:solidFill>
                  <a:schemeClr val="bg1"/>
                </a:solidFill>
              </a:rPr>
              <a:t>Under 10 years old	5</a:t>
            </a:r>
          </a:p>
          <a:p>
            <a:endParaRPr lang="en-US" dirty="0" smtClean="0">
              <a:solidFill>
                <a:schemeClr val="bg1"/>
              </a:solidFill>
            </a:endParaRPr>
          </a:p>
          <a:p>
            <a:r>
              <a:rPr lang="en-US" dirty="0" smtClean="0">
                <a:solidFill>
                  <a:schemeClr val="bg1"/>
                </a:solidFill>
              </a:rPr>
              <a:t>11-16 years old	0</a:t>
            </a:r>
          </a:p>
          <a:p>
            <a:endParaRPr lang="en-US" dirty="0" smtClean="0">
              <a:solidFill>
                <a:schemeClr val="bg1"/>
              </a:solidFill>
            </a:endParaRPr>
          </a:p>
          <a:p>
            <a:r>
              <a:rPr lang="en-US" dirty="0" smtClean="0">
                <a:solidFill>
                  <a:schemeClr val="bg1"/>
                </a:solidFill>
              </a:rPr>
              <a:t>17+ years old	6</a:t>
            </a:r>
            <a:endParaRPr lang="en-US" dirty="0">
              <a:solidFill>
                <a:schemeClr val="bg1"/>
              </a:solidFill>
            </a:endParaRPr>
          </a:p>
        </p:txBody>
      </p:sp>
      <p:sp>
        <p:nvSpPr>
          <p:cNvPr id="22" name="TextBox 21"/>
          <p:cNvSpPr txBox="1"/>
          <p:nvPr/>
        </p:nvSpPr>
        <p:spPr>
          <a:xfrm>
            <a:off x="5490565" y="332743"/>
            <a:ext cx="795940" cy="369332"/>
          </a:xfrm>
          <a:prstGeom prst="rect">
            <a:avLst/>
          </a:prstGeom>
          <a:noFill/>
        </p:spPr>
        <p:txBody>
          <a:bodyPr wrap="square" rtlCol="0">
            <a:spAutoFit/>
          </a:bodyPr>
          <a:lstStyle/>
          <a:p>
            <a:r>
              <a:rPr lang="en-US" b="1" dirty="0" smtClean="0"/>
              <a:t>2019</a:t>
            </a:r>
            <a:endParaRPr lang="en-US" b="1" dirty="0"/>
          </a:p>
        </p:txBody>
      </p:sp>
      <p:sp>
        <p:nvSpPr>
          <p:cNvPr id="2" name="Slide Number Placeholder 1"/>
          <p:cNvSpPr>
            <a:spLocks noGrp="1"/>
          </p:cNvSpPr>
          <p:nvPr>
            <p:ph type="sldNum" sz="quarter" idx="12"/>
          </p:nvPr>
        </p:nvSpPr>
        <p:spPr/>
        <p:txBody>
          <a:bodyPr/>
          <a:lstStyle/>
          <a:p>
            <a:fld id="{0A20F938-8C18-4B20-8F80-AFD4A67325DA}" type="slidenum">
              <a:rPr lang="en-US" smtClean="0"/>
              <a:t>45</a:t>
            </a:fld>
            <a:endParaRPr lang="en-US"/>
          </a:p>
        </p:txBody>
      </p:sp>
    </p:spTree>
    <p:extLst>
      <p:ext uri="{BB962C8B-B14F-4D97-AF65-F5344CB8AC3E}">
        <p14:creationId xmlns:p14="http://schemas.microsoft.com/office/powerpoint/2010/main" val="301580338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18309" y="685801"/>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Haz</a:t>
            </a:r>
            <a:r>
              <a:rPr lang="en-US" dirty="0" smtClean="0"/>
              <a:t> Mat</a:t>
            </a:r>
            <a:r>
              <a:rPr lang="en-US" dirty="0"/>
              <a:t> </a:t>
            </a:r>
            <a:r>
              <a:rPr lang="en-US" dirty="0" smtClean="0"/>
              <a:t>         E-9</a:t>
            </a:r>
          </a:p>
          <a:p>
            <a:pPr marL="342900" indent="-342900">
              <a:buAutoNum type="arabicPlain" startAt="2015"/>
            </a:pPr>
            <a:r>
              <a:rPr lang="en-US" sz="1200" dirty="0" smtClean="0"/>
              <a:t>                           2002</a:t>
            </a:r>
          </a:p>
          <a:p>
            <a:pPr marL="342900" indent="-342900">
              <a:buAutoNum type="arabicPlain" startAt="2015"/>
            </a:pPr>
            <a:endParaRPr lang="en-US" dirty="0"/>
          </a:p>
          <a:p>
            <a:r>
              <a:rPr lang="en-US" dirty="0" smtClean="0"/>
              <a:t>Reserve</a:t>
            </a:r>
            <a:endParaRPr lang="en-US" dirty="0"/>
          </a:p>
          <a:p>
            <a:r>
              <a:rPr lang="en-US" sz="1200" dirty="0" smtClean="0"/>
              <a:t>1998</a:t>
            </a:r>
          </a:p>
        </p:txBody>
      </p:sp>
      <p:sp>
        <p:nvSpPr>
          <p:cNvPr id="6" name="Rounded Rectangle 5"/>
          <p:cNvSpPr/>
          <p:nvPr/>
        </p:nvSpPr>
        <p:spPr>
          <a:xfrm>
            <a:off x="8485904" y="931720"/>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r>
              <a:rPr lang="en-US" dirty="0"/>
              <a:t> </a:t>
            </a:r>
            <a:r>
              <a:rPr lang="en-US" dirty="0" smtClean="0"/>
              <a:t>    E-7              E-5</a:t>
            </a:r>
            <a:r>
              <a:rPr lang="en-US" sz="1200" dirty="0" smtClean="0"/>
              <a:t>                                </a:t>
            </a:r>
          </a:p>
          <a:p>
            <a:r>
              <a:rPr lang="en-US" sz="1200" dirty="0" smtClean="0"/>
              <a:t>        2000                    1998</a:t>
            </a:r>
          </a:p>
          <a:p>
            <a:pPr marL="342900" indent="-342900">
              <a:buAutoNum type="arabicPlain" startAt="2015"/>
            </a:pPr>
            <a:endParaRPr lang="en-US" dirty="0"/>
          </a:p>
        </p:txBody>
      </p:sp>
      <p:sp>
        <p:nvSpPr>
          <p:cNvPr id="7" name="Rounded Rectangle 6"/>
          <p:cNvSpPr/>
          <p:nvPr/>
        </p:nvSpPr>
        <p:spPr>
          <a:xfrm>
            <a:off x="2351817" y="3099957"/>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E-6          A-2 (100’)</a:t>
            </a:r>
          </a:p>
          <a:p>
            <a:r>
              <a:rPr lang="en-US" sz="1200" dirty="0" smtClean="0"/>
              <a:t>   2009               2016</a:t>
            </a:r>
          </a:p>
          <a:p>
            <a:pPr marL="342900" indent="-342900">
              <a:buAutoNum type="arabicPlain" startAt="2015"/>
            </a:pPr>
            <a:endParaRPr lang="en-US" dirty="0"/>
          </a:p>
          <a:p>
            <a:r>
              <a:rPr lang="en-US" dirty="0" smtClean="0"/>
              <a:t>  Reserve</a:t>
            </a:r>
            <a:endParaRPr lang="en-US" dirty="0"/>
          </a:p>
          <a:p>
            <a:r>
              <a:rPr lang="en-US" sz="1200" dirty="0" smtClean="0"/>
              <a:t>    1998</a:t>
            </a:r>
          </a:p>
        </p:txBody>
      </p:sp>
      <p:sp>
        <p:nvSpPr>
          <p:cNvPr id="8" name="Rounded Rectangle 7"/>
          <p:cNvSpPr/>
          <p:nvPr/>
        </p:nvSpPr>
        <p:spPr>
          <a:xfrm>
            <a:off x="6888130" y="4813068"/>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E-1         A-1 (100’)</a:t>
            </a:r>
          </a:p>
          <a:p>
            <a:r>
              <a:rPr lang="en-US" sz="1200" dirty="0" smtClean="0"/>
              <a:t>      2013                      2009</a:t>
            </a:r>
          </a:p>
          <a:p>
            <a:pPr marL="342900" indent="-342900">
              <a:buAutoNum type="arabicPlain" startAt="2015"/>
            </a:pPr>
            <a:endParaRPr lang="en-US" dirty="0"/>
          </a:p>
          <a:p>
            <a:r>
              <a:rPr lang="en-US" dirty="0" smtClean="0"/>
              <a:t>    E-3</a:t>
            </a:r>
            <a:endParaRPr lang="en-US" dirty="0"/>
          </a:p>
          <a:p>
            <a:r>
              <a:rPr lang="en-US" sz="1200" dirty="0" smtClean="0"/>
              <a:t>      2000   </a:t>
            </a:r>
          </a:p>
        </p:txBody>
      </p:sp>
      <p:sp>
        <p:nvSpPr>
          <p:cNvPr id="9" name="TextBox 8"/>
          <p:cNvSpPr txBox="1"/>
          <p:nvPr/>
        </p:nvSpPr>
        <p:spPr>
          <a:xfrm>
            <a:off x="1146470" y="162581"/>
            <a:ext cx="2022757" cy="523220"/>
          </a:xfrm>
          <a:prstGeom prst="rect">
            <a:avLst/>
          </a:prstGeom>
          <a:noFill/>
        </p:spPr>
        <p:txBody>
          <a:bodyPr wrap="square" rtlCol="0">
            <a:spAutoFit/>
          </a:bodyPr>
          <a:lstStyle/>
          <a:p>
            <a:r>
              <a:rPr lang="en-US" sz="1400" dirty="0" smtClean="0"/>
              <a:t>North West Fire Station</a:t>
            </a:r>
          </a:p>
          <a:p>
            <a:r>
              <a:rPr lang="en-US" sz="1400" dirty="0" smtClean="0"/>
              <a:t>Catasauqua Road</a:t>
            </a:r>
            <a:endParaRPr lang="en-US" sz="1400" dirty="0"/>
          </a:p>
        </p:txBody>
      </p:sp>
      <p:sp>
        <p:nvSpPr>
          <p:cNvPr id="11" name="Rectangle 10"/>
          <p:cNvSpPr/>
          <p:nvPr/>
        </p:nvSpPr>
        <p:spPr>
          <a:xfrm>
            <a:off x="7070325" y="4289360"/>
            <a:ext cx="2137061" cy="523220"/>
          </a:xfrm>
          <a:prstGeom prst="rect">
            <a:avLst/>
          </a:prstGeom>
        </p:spPr>
        <p:txBody>
          <a:bodyPr wrap="square">
            <a:spAutoFit/>
          </a:bodyPr>
          <a:lstStyle/>
          <a:p>
            <a:r>
              <a:rPr lang="en-US" sz="1400" dirty="0" smtClean="0"/>
              <a:t>Schweder Fire Station</a:t>
            </a:r>
          </a:p>
          <a:p>
            <a:r>
              <a:rPr lang="en-US" sz="1400" dirty="0" smtClean="0"/>
              <a:t>4</a:t>
            </a:r>
            <a:r>
              <a:rPr lang="en-US" sz="1400" baseline="30000" dirty="0" smtClean="0"/>
              <a:t>th</a:t>
            </a:r>
            <a:r>
              <a:rPr lang="en-US" sz="1400" dirty="0" smtClean="0"/>
              <a:t> Street</a:t>
            </a:r>
            <a:endParaRPr lang="en-US" sz="1400" dirty="0"/>
          </a:p>
        </p:txBody>
      </p:sp>
      <p:sp>
        <p:nvSpPr>
          <p:cNvPr id="12" name="Rectangle 11"/>
          <p:cNvSpPr/>
          <p:nvPr/>
        </p:nvSpPr>
        <p:spPr>
          <a:xfrm>
            <a:off x="2454687" y="2514075"/>
            <a:ext cx="2687782" cy="523220"/>
          </a:xfrm>
          <a:prstGeom prst="rect">
            <a:avLst/>
          </a:prstGeom>
        </p:spPr>
        <p:txBody>
          <a:bodyPr wrap="square">
            <a:spAutoFit/>
          </a:bodyPr>
          <a:lstStyle/>
          <a:p>
            <a:r>
              <a:rPr lang="en-US" sz="1400" dirty="0" smtClean="0"/>
              <a:t>Memorial Fire Station</a:t>
            </a:r>
          </a:p>
          <a:p>
            <a:r>
              <a:rPr lang="en-US" sz="1400" dirty="0" smtClean="0"/>
              <a:t>West Broad Street</a:t>
            </a:r>
            <a:endParaRPr lang="en-US" sz="1400" dirty="0"/>
          </a:p>
        </p:txBody>
      </p:sp>
      <p:sp>
        <p:nvSpPr>
          <p:cNvPr id="4" name="Oval 3"/>
          <p:cNvSpPr/>
          <p:nvPr/>
        </p:nvSpPr>
        <p:spPr>
          <a:xfrm>
            <a:off x="9427676" y="1333498"/>
            <a:ext cx="1607817" cy="1614058"/>
          </a:xfrm>
          <a:prstGeom prst="ellipse">
            <a:avLst/>
          </a:prstGeom>
          <a:gradFill>
            <a:gsLst>
              <a:gs pos="0">
                <a:schemeClr val="accent1">
                  <a:lumMod val="5000"/>
                  <a:lumOff val="95000"/>
                  <a:alpha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48699" y="373029"/>
            <a:ext cx="1638301" cy="523220"/>
          </a:xfrm>
          <a:prstGeom prst="rect">
            <a:avLst/>
          </a:prstGeom>
        </p:spPr>
        <p:txBody>
          <a:bodyPr wrap="square">
            <a:spAutoFit/>
          </a:bodyPr>
          <a:lstStyle/>
          <a:p>
            <a:r>
              <a:rPr lang="en-US" sz="1400" dirty="0" smtClean="0"/>
              <a:t>Lincoln Fire Station</a:t>
            </a:r>
          </a:p>
          <a:p>
            <a:r>
              <a:rPr lang="en-US" sz="1400" dirty="0" smtClean="0"/>
              <a:t>Easton Avenue</a:t>
            </a:r>
            <a:endParaRPr lang="en-US" sz="1400" dirty="0"/>
          </a:p>
        </p:txBody>
      </p:sp>
      <p:sp>
        <p:nvSpPr>
          <p:cNvPr id="2" name="TextBox 1"/>
          <p:cNvSpPr txBox="1"/>
          <p:nvPr/>
        </p:nvSpPr>
        <p:spPr>
          <a:xfrm>
            <a:off x="9708233" y="2421084"/>
            <a:ext cx="1129487" cy="738664"/>
          </a:xfrm>
          <a:prstGeom prst="rect">
            <a:avLst/>
          </a:prstGeom>
          <a:noFill/>
        </p:spPr>
        <p:txBody>
          <a:bodyPr wrap="square" rtlCol="0">
            <a:spAutoFit/>
          </a:bodyPr>
          <a:lstStyle/>
          <a:p>
            <a:r>
              <a:rPr lang="en-US" sz="1400" dirty="0" smtClean="0"/>
              <a:t>       Bond</a:t>
            </a:r>
          </a:p>
          <a:p>
            <a:r>
              <a:rPr lang="en-US" sz="1400" dirty="0" smtClean="0"/>
              <a:t>       2019</a:t>
            </a:r>
          </a:p>
          <a:p>
            <a:endParaRPr lang="en-US" sz="1400" dirty="0" smtClean="0"/>
          </a:p>
        </p:txBody>
      </p:sp>
      <p:sp>
        <p:nvSpPr>
          <p:cNvPr id="14" name="Oval 13"/>
          <p:cNvSpPr/>
          <p:nvPr/>
        </p:nvSpPr>
        <p:spPr>
          <a:xfrm>
            <a:off x="1402090" y="2758430"/>
            <a:ext cx="1607817" cy="1614058"/>
          </a:xfrm>
          <a:prstGeom prst="ellipse">
            <a:avLst/>
          </a:prstGeom>
          <a:gradFill>
            <a:gsLst>
              <a:gs pos="0">
                <a:schemeClr val="accent1">
                  <a:lumMod val="5000"/>
                  <a:lumOff val="95000"/>
                  <a:alpha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771311" y="3724793"/>
            <a:ext cx="678180" cy="533394"/>
          </a:xfrm>
          <a:prstGeom prst="rect">
            <a:avLst/>
          </a:prstGeom>
          <a:noFill/>
        </p:spPr>
        <p:txBody>
          <a:bodyPr wrap="square" rtlCol="0">
            <a:spAutoFit/>
          </a:bodyPr>
          <a:lstStyle/>
          <a:p>
            <a:r>
              <a:rPr lang="en-US" sz="1400" dirty="0" smtClean="0"/>
              <a:t>Cash</a:t>
            </a:r>
          </a:p>
          <a:p>
            <a:r>
              <a:rPr lang="en-US" sz="1400" dirty="0" smtClean="0"/>
              <a:t>2020</a:t>
            </a:r>
            <a:endParaRPr lang="en-US" sz="1400" dirty="0"/>
          </a:p>
        </p:txBody>
      </p:sp>
      <p:sp>
        <p:nvSpPr>
          <p:cNvPr id="16" name="Oval 15"/>
          <p:cNvSpPr/>
          <p:nvPr/>
        </p:nvSpPr>
        <p:spPr>
          <a:xfrm>
            <a:off x="2200106" y="529588"/>
            <a:ext cx="1607817" cy="1614058"/>
          </a:xfrm>
          <a:prstGeom prst="ellipse">
            <a:avLst/>
          </a:prstGeom>
          <a:gradFill>
            <a:gsLst>
              <a:gs pos="0">
                <a:schemeClr val="accent1">
                  <a:lumMod val="5000"/>
                  <a:lumOff val="95000"/>
                  <a:alpha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758097" y="1573530"/>
            <a:ext cx="650120" cy="523220"/>
          </a:xfrm>
          <a:prstGeom prst="rect">
            <a:avLst/>
          </a:prstGeom>
          <a:noFill/>
        </p:spPr>
        <p:txBody>
          <a:bodyPr wrap="square" rtlCol="0">
            <a:spAutoFit/>
          </a:bodyPr>
          <a:lstStyle/>
          <a:p>
            <a:r>
              <a:rPr lang="en-US" sz="1400" dirty="0" smtClean="0"/>
              <a:t> ARP</a:t>
            </a:r>
          </a:p>
          <a:p>
            <a:r>
              <a:rPr lang="en-US" sz="1400" dirty="0" smtClean="0"/>
              <a:t>2022</a:t>
            </a:r>
            <a:endParaRPr lang="en-US" sz="1400" dirty="0"/>
          </a:p>
        </p:txBody>
      </p:sp>
      <p:sp>
        <p:nvSpPr>
          <p:cNvPr id="18" name="Oval 17"/>
          <p:cNvSpPr/>
          <p:nvPr/>
        </p:nvSpPr>
        <p:spPr>
          <a:xfrm>
            <a:off x="7816046" y="1036318"/>
            <a:ext cx="1607817" cy="1614058"/>
          </a:xfrm>
          <a:prstGeom prst="ellipse">
            <a:avLst/>
          </a:prstGeom>
          <a:gradFill>
            <a:gsLst>
              <a:gs pos="0">
                <a:schemeClr val="accent1">
                  <a:lumMod val="5000"/>
                  <a:lumOff val="95000"/>
                  <a:alpha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896056" y="2014797"/>
            <a:ext cx="1785154" cy="523220"/>
          </a:xfrm>
          <a:prstGeom prst="rect">
            <a:avLst/>
          </a:prstGeom>
          <a:noFill/>
        </p:spPr>
        <p:txBody>
          <a:bodyPr wrap="square" rtlCol="0">
            <a:spAutoFit/>
          </a:bodyPr>
          <a:lstStyle/>
          <a:p>
            <a:r>
              <a:rPr lang="en-US" sz="1400" dirty="0" smtClean="0"/>
              <a:t>        Planned</a:t>
            </a:r>
          </a:p>
          <a:p>
            <a:r>
              <a:rPr lang="en-US" sz="1400" dirty="0" smtClean="0"/>
              <a:t>        for 2024</a:t>
            </a:r>
            <a:endParaRPr lang="en-US" sz="1400" dirty="0"/>
          </a:p>
        </p:txBody>
      </p:sp>
      <p:sp>
        <p:nvSpPr>
          <p:cNvPr id="20" name="Oval 19"/>
          <p:cNvSpPr/>
          <p:nvPr/>
        </p:nvSpPr>
        <p:spPr>
          <a:xfrm>
            <a:off x="6036776" y="5177788"/>
            <a:ext cx="1607817" cy="1614058"/>
          </a:xfrm>
          <a:prstGeom prst="ellipse">
            <a:avLst/>
          </a:prstGeom>
          <a:gradFill>
            <a:gsLst>
              <a:gs pos="0">
                <a:schemeClr val="accent1">
                  <a:lumMod val="5000"/>
                  <a:lumOff val="95000"/>
                  <a:alpha val="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03031" y="6227965"/>
            <a:ext cx="1785154" cy="523220"/>
          </a:xfrm>
          <a:prstGeom prst="rect">
            <a:avLst/>
          </a:prstGeom>
          <a:noFill/>
        </p:spPr>
        <p:txBody>
          <a:bodyPr wrap="square" rtlCol="0">
            <a:spAutoFit/>
          </a:bodyPr>
          <a:lstStyle/>
          <a:p>
            <a:r>
              <a:rPr lang="en-US" sz="1400" dirty="0" smtClean="0"/>
              <a:t>        CARES</a:t>
            </a:r>
          </a:p>
          <a:p>
            <a:r>
              <a:rPr lang="en-US" sz="1400" dirty="0" smtClean="0"/>
              <a:t>        </a:t>
            </a:r>
            <a:r>
              <a:rPr lang="en-US" sz="1400" dirty="0"/>
              <a:t> </a:t>
            </a:r>
            <a:r>
              <a:rPr lang="en-US" sz="1400" dirty="0" smtClean="0"/>
              <a:t> 2021</a:t>
            </a:r>
            <a:endParaRPr lang="en-US" sz="1400" dirty="0"/>
          </a:p>
        </p:txBody>
      </p:sp>
      <p:sp>
        <p:nvSpPr>
          <p:cNvPr id="3" name="Slide Number Placeholder 2"/>
          <p:cNvSpPr>
            <a:spLocks noGrp="1"/>
          </p:cNvSpPr>
          <p:nvPr>
            <p:ph type="sldNum" sz="quarter" idx="12"/>
          </p:nvPr>
        </p:nvSpPr>
        <p:spPr/>
        <p:txBody>
          <a:bodyPr/>
          <a:lstStyle/>
          <a:p>
            <a:fld id="{0A20F938-8C18-4B20-8F80-AFD4A67325DA}" type="slidenum">
              <a:rPr lang="en-US" smtClean="0"/>
              <a:t>46</a:t>
            </a:fld>
            <a:endParaRPr lang="en-US"/>
          </a:p>
        </p:txBody>
      </p:sp>
    </p:spTree>
    <p:extLst>
      <p:ext uri="{BB962C8B-B14F-4D97-AF65-F5344CB8AC3E}">
        <p14:creationId xmlns:p14="http://schemas.microsoft.com/office/powerpoint/2010/main" val="7917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712268" y="530625"/>
            <a:ext cx="2269725" cy="2008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1018309" y="685801"/>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t>Haz</a:t>
            </a:r>
            <a:r>
              <a:rPr lang="en-US" dirty="0" smtClean="0"/>
              <a:t> Mat</a:t>
            </a:r>
            <a:r>
              <a:rPr lang="en-US" dirty="0"/>
              <a:t> </a:t>
            </a:r>
            <a:r>
              <a:rPr lang="en-US" dirty="0" smtClean="0"/>
              <a:t>         E-9</a:t>
            </a:r>
          </a:p>
          <a:p>
            <a:pPr marL="342900" indent="-342900">
              <a:buAutoNum type="arabicPlain" startAt="2015"/>
            </a:pPr>
            <a:r>
              <a:rPr lang="en-US" sz="1200" dirty="0" smtClean="0"/>
              <a:t>                           2022</a:t>
            </a:r>
          </a:p>
          <a:p>
            <a:pPr marL="342900" indent="-342900">
              <a:buAutoNum type="arabicPlain" startAt="2015"/>
            </a:pPr>
            <a:endParaRPr lang="en-US" dirty="0"/>
          </a:p>
          <a:p>
            <a:r>
              <a:rPr lang="en-US" dirty="0" smtClean="0"/>
              <a:t>Reserve</a:t>
            </a:r>
            <a:endParaRPr lang="en-US" dirty="0"/>
          </a:p>
          <a:p>
            <a:r>
              <a:rPr lang="en-US" sz="1200" dirty="0" smtClean="0"/>
              <a:t>2002</a:t>
            </a:r>
          </a:p>
        </p:txBody>
      </p:sp>
      <p:sp>
        <p:nvSpPr>
          <p:cNvPr id="6" name="Rounded Rectangle 5"/>
          <p:cNvSpPr/>
          <p:nvPr/>
        </p:nvSpPr>
        <p:spPr>
          <a:xfrm>
            <a:off x="8485904" y="931720"/>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p>
          <a:p>
            <a:r>
              <a:rPr lang="en-US" dirty="0"/>
              <a:t> </a:t>
            </a:r>
            <a:r>
              <a:rPr lang="en-US" dirty="0" smtClean="0"/>
              <a:t>    E-7              E-5</a:t>
            </a:r>
            <a:r>
              <a:rPr lang="en-US" sz="1200" dirty="0" smtClean="0"/>
              <a:t>                                </a:t>
            </a:r>
          </a:p>
          <a:p>
            <a:r>
              <a:rPr lang="en-US" sz="1200" dirty="0" smtClean="0"/>
              <a:t>        2024                    2019</a:t>
            </a:r>
          </a:p>
          <a:p>
            <a:pPr marL="342900" indent="-342900">
              <a:buAutoNum type="arabicPlain" startAt="2015"/>
            </a:pPr>
            <a:endParaRPr lang="en-US" dirty="0"/>
          </a:p>
        </p:txBody>
      </p:sp>
      <p:sp>
        <p:nvSpPr>
          <p:cNvPr id="7" name="Rounded Rectangle 6"/>
          <p:cNvSpPr/>
          <p:nvPr/>
        </p:nvSpPr>
        <p:spPr>
          <a:xfrm>
            <a:off x="2351817" y="3099957"/>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E-6          A-2 (100’)</a:t>
            </a:r>
          </a:p>
          <a:p>
            <a:r>
              <a:rPr lang="en-US" sz="1200" dirty="0" smtClean="0"/>
              <a:t>   2020               2016</a:t>
            </a:r>
          </a:p>
          <a:p>
            <a:pPr marL="342900" indent="-342900">
              <a:buAutoNum type="arabicPlain" startAt="2015"/>
            </a:pPr>
            <a:endParaRPr lang="en-US" dirty="0"/>
          </a:p>
          <a:p>
            <a:r>
              <a:rPr lang="en-US" dirty="0" smtClean="0"/>
              <a:t>  Reserve</a:t>
            </a:r>
            <a:endParaRPr lang="en-US" dirty="0"/>
          </a:p>
          <a:p>
            <a:r>
              <a:rPr lang="en-US" sz="1200" dirty="0" smtClean="0"/>
              <a:t>    2009</a:t>
            </a:r>
          </a:p>
        </p:txBody>
      </p:sp>
      <p:sp>
        <p:nvSpPr>
          <p:cNvPr id="8" name="Rounded Rectangle 7"/>
          <p:cNvSpPr/>
          <p:nvPr/>
        </p:nvSpPr>
        <p:spPr>
          <a:xfrm>
            <a:off x="6888130" y="4813068"/>
            <a:ext cx="2275609" cy="145472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E-1         A-1 (100’)</a:t>
            </a:r>
          </a:p>
          <a:p>
            <a:r>
              <a:rPr lang="en-US" sz="1200" dirty="0" smtClean="0"/>
              <a:t>      2013                      2009</a:t>
            </a:r>
          </a:p>
          <a:p>
            <a:pPr marL="342900" indent="-342900">
              <a:buAutoNum type="arabicPlain" startAt="2015"/>
            </a:pPr>
            <a:endParaRPr lang="en-US" dirty="0"/>
          </a:p>
          <a:p>
            <a:r>
              <a:rPr lang="en-US" dirty="0" smtClean="0"/>
              <a:t>    E-3</a:t>
            </a:r>
            <a:endParaRPr lang="en-US" dirty="0"/>
          </a:p>
          <a:p>
            <a:r>
              <a:rPr lang="en-US" sz="1200" dirty="0" smtClean="0"/>
              <a:t>      2021   </a:t>
            </a:r>
          </a:p>
        </p:txBody>
      </p:sp>
      <p:sp>
        <p:nvSpPr>
          <p:cNvPr id="9" name="TextBox 8"/>
          <p:cNvSpPr txBox="1"/>
          <p:nvPr/>
        </p:nvSpPr>
        <p:spPr>
          <a:xfrm>
            <a:off x="1146470" y="162581"/>
            <a:ext cx="2022757" cy="523220"/>
          </a:xfrm>
          <a:prstGeom prst="rect">
            <a:avLst/>
          </a:prstGeom>
          <a:noFill/>
        </p:spPr>
        <p:txBody>
          <a:bodyPr wrap="square" rtlCol="0">
            <a:spAutoFit/>
          </a:bodyPr>
          <a:lstStyle/>
          <a:p>
            <a:r>
              <a:rPr lang="en-US" sz="1400" dirty="0" smtClean="0"/>
              <a:t>North West Fire Station</a:t>
            </a:r>
          </a:p>
          <a:p>
            <a:r>
              <a:rPr lang="en-US" sz="1400" dirty="0" smtClean="0"/>
              <a:t>Catasauqua Road</a:t>
            </a:r>
            <a:endParaRPr lang="en-US" sz="1400" dirty="0"/>
          </a:p>
        </p:txBody>
      </p:sp>
      <p:sp>
        <p:nvSpPr>
          <p:cNvPr id="11" name="Rectangle 10"/>
          <p:cNvSpPr/>
          <p:nvPr/>
        </p:nvSpPr>
        <p:spPr>
          <a:xfrm>
            <a:off x="7070325" y="4289360"/>
            <a:ext cx="2137061" cy="523220"/>
          </a:xfrm>
          <a:prstGeom prst="rect">
            <a:avLst/>
          </a:prstGeom>
        </p:spPr>
        <p:txBody>
          <a:bodyPr wrap="square">
            <a:spAutoFit/>
          </a:bodyPr>
          <a:lstStyle/>
          <a:p>
            <a:r>
              <a:rPr lang="en-US" sz="1400" dirty="0" smtClean="0"/>
              <a:t>Schweder Fire Station</a:t>
            </a:r>
          </a:p>
          <a:p>
            <a:r>
              <a:rPr lang="en-US" sz="1400" dirty="0" smtClean="0"/>
              <a:t>4</a:t>
            </a:r>
            <a:r>
              <a:rPr lang="en-US" sz="1400" baseline="30000" dirty="0" smtClean="0"/>
              <a:t>th</a:t>
            </a:r>
            <a:r>
              <a:rPr lang="en-US" sz="1400" dirty="0" smtClean="0"/>
              <a:t> Street</a:t>
            </a:r>
            <a:endParaRPr lang="en-US" sz="1400" dirty="0"/>
          </a:p>
        </p:txBody>
      </p:sp>
      <p:sp>
        <p:nvSpPr>
          <p:cNvPr id="12" name="Rectangle 11"/>
          <p:cNvSpPr/>
          <p:nvPr/>
        </p:nvSpPr>
        <p:spPr>
          <a:xfrm>
            <a:off x="2454687" y="2514075"/>
            <a:ext cx="2687782" cy="523220"/>
          </a:xfrm>
          <a:prstGeom prst="rect">
            <a:avLst/>
          </a:prstGeom>
        </p:spPr>
        <p:txBody>
          <a:bodyPr wrap="square">
            <a:spAutoFit/>
          </a:bodyPr>
          <a:lstStyle/>
          <a:p>
            <a:r>
              <a:rPr lang="en-US" sz="1400" dirty="0" smtClean="0"/>
              <a:t>Memorial Fire Station</a:t>
            </a:r>
          </a:p>
          <a:p>
            <a:r>
              <a:rPr lang="en-US" sz="1400" dirty="0" smtClean="0"/>
              <a:t>West Broad Street</a:t>
            </a:r>
            <a:endParaRPr lang="en-US" sz="1400" dirty="0"/>
          </a:p>
        </p:txBody>
      </p:sp>
      <p:sp>
        <p:nvSpPr>
          <p:cNvPr id="13" name="Rectangle 12"/>
          <p:cNvSpPr/>
          <p:nvPr/>
        </p:nvSpPr>
        <p:spPr>
          <a:xfrm>
            <a:off x="8648699" y="373029"/>
            <a:ext cx="1638301" cy="523220"/>
          </a:xfrm>
          <a:prstGeom prst="rect">
            <a:avLst/>
          </a:prstGeom>
        </p:spPr>
        <p:txBody>
          <a:bodyPr wrap="square">
            <a:spAutoFit/>
          </a:bodyPr>
          <a:lstStyle/>
          <a:p>
            <a:r>
              <a:rPr lang="en-US" sz="1400" dirty="0" smtClean="0"/>
              <a:t>Lincoln Fire Station</a:t>
            </a:r>
          </a:p>
          <a:p>
            <a:r>
              <a:rPr lang="en-US" sz="1400" dirty="0" smtClean="0"/>
              <a:t>Easton Avenue</a:t>
            </a:r>
            <a:endParaRPr lang="en-US" sz="1400" dirty="0"/>
          </a:p>
        </p:txBody>
      </p:sp>
      <p:sp>
        <p:nvSpPr>
          <p:cNvPr id="3" name="TextBox 2"/>
          <p:cNvSpPr txBox="1"/>
          <p:nvPr/>
        </p:nvSpPr>
        <p:spPr>
          <a:xfrm>
            <a:off x="4810293" y="822961"/>
            <a:ext cx="2269725" cy="1477328"/>
          </a:xfrm>
          <a:prstGeom prst="rect">
            <a:avLst/>
          </a:prstGeom>
          <a:noFill/>
        </p:spPr>
        <p:txBody>
          <a:bodyPr wrap="square" rtlCol="0">
            <a:spAutoFit/>
          </a:bodyPr>
          <a:lstStyle/>
          <a:p>
            <a:r>
              <a:rPr lang="en-US" dirty="0" smtClean="0">
                <a:solidFill>
                  <a:schemeClr val="bg1"/>
                </a:solidFill>
              </a:rPr>
              <a:t>Under 10 years old	7</a:t>
            </a:r>
          </a:p>
          <a:p>
            <a:endParaRPr lang="en-US" dirty="0" smtClean="0">
              <a:solidFill>
                <a:schemeClr val="bg1"/>
              </a:solidFill>
            </a:endParaRPr>
          </a:p>
          <a:p>
            <a:r>
              <a:rPr lang="en-US" dirty="0" smtClean="0">
                <a:solidFill>
                  <a:schemeClr val="bg1"/>
                </a:solidFill>
              </a:rPr>
              <a:t>11-16 years old	3</a:t>
            </a:r>
          </a:p>
          <a:p>
            <a:endParaRPr lang="en-US" dirty="0" smtClean="0">
              <a:solidFill>
                <a:schemeClr val="bg1"/>
              </a:solidFill>
            </a:endParaRPr>
          </a:p>
          <a:p>
            <a:r>
              <a:rPr lang="en-US" dirty="0" smtClean="0">
                <a:solidFill>
                  <a:schemeClr val="bg1"/>
                </a:solidFill>
              </a:rPr>
              <a:t>17+ years old	1</a:t>
            </a:r>
            <a:endParaRPr lang="en-US" dirty="0">
              <a:solidFill>
                <a:schemeClr val="bg1"/>
              </a:solidFill>
            </a:endParaRPr>
          </a:p>
        </p:txBody>
      </p:sp>
      <p:sp>
        <p:nvSpPr>
          <p:cNvPr id="14" name="TextBox 13"/>
          <p:cNvSpPr txBox="1"/>
          <p:nvPr/>
        </p:nvSpPr>
        <p:spPr>
          <a:xfrm>
            <a:off x="5509260" y="184161"/>
            <a:ext cx="765810" cy="369332"/>
          </a:xfrm>
          <a:prstGeom prst="rect">
            <a:avLst/>
          </a:prstGeom>
          <a:noFill/>
        </p:spPr>
        <p:txBody>
          <a:bodyPr wrap="square" rtlCol="0">
            <a:spAutoFit/>
          </a:bodyPr>
          <a:lstStyle/>
          <a:p>
            <a:r>
              <a:rPr lang="en-US" b="1" dirty="0" smtClean="0"/>
              <a:t>2024</a:t>
            </a:r>
            <a:endParaRPr lang="en-US" b="1" dirty="0"/>
          </a:p>
        </p:txBody>
      </p:sp>
      <p:sp>
        <p:nvSpPr>
          <p:cNvPr id="2" name="Slide Number Placeholder 1"/>
          <p:cNvSpPr>
            <a:spLocks noGrp="1"/>
          </p:cNvSpPr>
          <p:nvPr>
            <p:ph type="sldNum" sz="quarter" idx="12"/>
          </p:nvPr>
        </p:nvSpPr>
        <p:spPr/>
        <p:txBody>
          <a:bodyPr/>
          <a:lstStyle/>
          <a:p>
            <a:fld id="{0A20F938-8C18-4B20-8F80-AFD4A67325DA}" type="slidenum">
              <a:rPr lang="en-US" smtClean="0"/>
              <a:t>47</a:t>
            </a:fld>
            <a:endParaRPr lang="en-US"/>
          </a:p>
        </p:txBody>
      </p:sp>
    </p:spTree>
    <p:extLst>
      <p:ext uri="{BB962C8B-B14F-4D97-AF65-F5344CB8AC3E}">
        <p14:creationId xmlns:p14="http://schemas.microsoft.com/office/powerpoint/2010/main" val="2408096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0727" y="117331"/>
            <a:ext cx="4416142" cy="523220"/>
          </a:xfrm>
          <a:prstGeom prst="rect">
            <a:avLst/>
          </a:prstGeom>
        </p:spPr>
        <p:txBody>
          <a:bodyPr wrap="square">
            <a:spAutoFit/>
          </a:bodyPr>
          <a:lstStyle/>
          <a:p>
            <a:pPr>
              <a:tabLst>
                <a:tab pos="2971800" algn="ctr"/>
              </a:tabLst>
            </a:pPr>
            <a:r>
              <a:rPr lang="en-US" sz="2800" b="1" dirty="0" smtClean="0">
                <a:latin typeface="Calibri" panose="020F0502020204030204" pitchFamily="34" charset="0"/>
                <a:ea typeface="Times New Roman" panose="02020603050405020304" pitchFamily="18" charset="0"/>
                <a:cs typeface="Calibri" panose="020F0502020204030204" pitchFamily="34" charset="0"/>
              </a:rPr>
              <a:t>Conditions of City Facilities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V="1">
            <a:off x="8291259" y="880411"/>
            <a:ext cx="2245222" cy="168391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98787" y="4079754"/>
            <a:ext cx="2468513" cy="18513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301581" y="4079754"/>
            <a:ext cx="2468514" cy="18513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1" name="Rectangle 20"/>
          <p:cNvSpPr/>
          <p:nvPr/>
        </p:nvSpPr>
        <p:spPr>
          <a:xfrm>
            <a:off x="2171720" y="3000428"/>
            <a:ext cx="1008472" cy="369332"/>
          </a:xfrm>
          <a:prstGeom prst="rect">
            <a:avLst/>
          </a:prstGeom>
        </p:spPr>
        <p:txBody>
          <a:bodyPr wrap="square">
            <a:spAutoFit/>
          </a:bodyPr>
          <a:lstStyle/>
          <a:p>
            <a:r>
              <a:rPr lang="en-US" dirty="0" smtClean="0"/>
              <a:t>Flooring</a:t>
            </a:r>
            <a:endParaRPr lang="en-US" dirty="0"/>
          </a:p>
        </p:txBody>
      </p:sp>
      <p:sp>
        <p:nvSpPr>
          <p:cNvPr id="22" name="Rectangle 21"/>
          <p:cNvSpPr/>
          <p:nvPr/>
        </p:nvSpPr>
        <p:spPr>
          <a:xfrm>
            <a:off x="1731112" y="6320148"/>
            <a:ext cx="4040401" cy="369332"/>
          </a:xfrm>
          <a:prstGeom prst="rect">
            <a:avLst/>
          </a:prstGeom>
        </p:spPr>
        <p:txBody>
          <a:bodyPr wrap="none">
            <a:spAutoFit/>
          </a:bodyPr>
          <a:lstStyle/>
          <a:p>
            <a:r>
              <a:rPr lang="en-US" dirty="0" smtClean="0"/>
              <a:t>Ceiling tiles, leaking pipes, water damage</a:t>
            </a:r>
            <a:endParaRPr lang="en-US" dirty="0"/>
          </a:p>
        </p:txBody>
      </p:sp>
      <p:sp>
        <p:nvSpPr>
          <p:cNvPr id="23" name="Rectangle 22"/>
          <p:cNvSpPr/>
          <p:nvPr/>
        </p:nvSpPr>
        <p:spPr>
          <a:xfrm>
            <a:off x="7921299" y="2859345"/>
            <a:ext cx="3008452" cy="369332"/>
          </a:xfrm>
          <a:prstGeom prst="rect">
            <a:avLst/>
          </a:prstGeom>
        </p:spPr>
        <p:txBody>
          <a:bodyPr wrap="none">
            <a:spAutoFit/>
          </a:bodyPr>
          <a:lstStyle/>
          <a:p>
            <a:r>
              <a:rPr lang="en-US" dirty="0" smtClean="0"/>
              <a:t>Outdated police locker rooms </a:t>
            </a:r>
            <a:endParaRPr lang="en-US" dirty="0"/>
          </a:p>
        </p:txBody>
      </p:sp>
      <p:pic>
        <p:nvPicPr>
          <p:cNvPr id="1026" name="A9E5B653-CAED-4161-B2AD-D6D606527CF0" descr="A9E5B653-CAED-4161-B2AD-D6D606527CF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612982" y="1099891"/>
            <a:ext cx="2073980" cy="155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0662B8C6-74A4-4D08-B149-E2151CAA9269" descr="0662B8C6-74A4-4D08-B149-E2151CAA92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2517741" y="1077931"/>
            <a:ext cx="2073981" cy="155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32A3D477-3127-4920-B5AE-BA308D12DD69" descr="32A3D477-3127-4920-B5AE-BA308D12DD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5400000">
            <a:off x="6983441" y="3836923"/>
            <a:ext cx="2743183" cy="20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332395DE-71E7-4132-9553-8C3E4C584A47" descr="332395DE-71E7-4132-9553-8C3E4C584A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9416174" y="3836922"/>
            <a:ext cx="2743184" cy="20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F0FD4983-1960-4832-A9A0-FED24727A3E7" descr="F0FD4983-1960-4832-A9A0-FED24727A3E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00000">
            <a:off x="4401107" y="4054367"/>
            <a:ext cx="2494676" cy="18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56867" y="6349064"/>
            <a:ext cx="2878278" cy="369332"/>
          </a:xfrm>
          <a:prstGeom prst="rect">
            <a:avLst/>
          </a:prstGeom>
          <a:noFill/>
        </p:spPr>
        <p:txBody>
          <a:bodyPr wrap="square" rtlCol="0">
            <a:spAutoFit/>
          </a:bodyPr>
          <a:lstStyle/>
          <a:p>
            <a:r>
              <a:rPr lang="en-US" dirty="0" smtClean="0"/>
              <a:t>Heating and cooling systems</a:t>
            </a:r>
            <a:endParaRPr lang="en-US" dirty="0"/>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4815473" y="981268"/>
            <a:ext cx="2622827" cy="1967121"/>
          </a:xfrm>
          <a:prstGeom prst="rect">
            <a:avLst/>
          </a:prstGeom>
        </p:spPr>
      </p:pic>
      <p:sp>
        <p:nvSpPr>
          <p:cNvPr id="6" name="Slide Number Placeholder 5"/>
          <p:cNvSpPr>
            <a:spLocks noGrp="1"/>
          </p:cNvSpPr>
          <p:nvPr>
            <p:ph type="sldNum" sz="quarter" idx="12"/>
          </p:nvPr>
        </p:nvSpPr>
        <p:spPr/>
        <p:txBody>
          <a:bodyPr/>
          <a:lstStyle/>
          <a:p>
            <a:fld id="{0A20F938-8C18-4B20-8F80-AFD4A67325DA}" type="slidenum">
              <a:rPr lang="en-US" smtClean="0"/>
              <a:t>48</a:t>
            </a:fld>
            <a:endParaRPr lang="en-US"/>
          </a:p>
        </p:txBody>
      </p:sp>
    </p:spTree>
    <p:extLst>
      <p:ext uri="{BB962C8B-B14F-4D97-AF65-F5344CB8AC3E}">
        <p14:creationId xmlns:p14="http://schemas.microsoft.com/office/powerpoint/2010/main" val="85876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021 NUCI Grid.xls  [Compatibility Mode] - Exc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50" y="-342900"/>
            <a:ext cx="11695086" cy="6339663"/>
          </a:xfrm>
          <a:prstGeom prst="rect">
            <a:avLst/>
          </a:prstGeom>
        </p:spPr>
      </p:pic>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1232573" y="820882"/>
            <a:ext cx="1101436" cy="1054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03020" y="-506683"/>
            <a:ext cx="5289795" cy="7169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94513" y="2222205"/>
            <a:ext cx="834958" cy="4784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159" y="-3388120"/>
            <a:ext cx="5805668" cy="2653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88956" y="-1709391"/>
            <a:ext cx="7853695" cy="2090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rot="917435">
            <a:off x="2674362" y="1982972"/>
            <a:ext cx="907533"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20F938-8C18-4B20-8F80-AFD4A67325DA}" type="slidenum">
              <a:rPr lang="en-US" smtClean="0"/>
              <a:t>49</a:t>
            </a:fld>
            <a:endParaRPr lang="en-US"/>
          </a:p>
        </p:txBody>
      </p:sp>
    </p:spTree>
    <p:extLst>
      <p:ext uri="{BB962C8B-B14F-4D97-AF65-F5344CB8AC3E}">
        <p14:creationId xmlns:p14="http://schemas.microsoft.com/office/powerpoint/2010/main" val="1561680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solidFill>
                  <a:srgbClr val="FF0000"/>
                </a:solidFill>
              </a:rPr>
              <a:t>Individuals and Families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9" y="1485902"/>
            <a:ext cx="6442364" cy="2985433"/>
          </a:xfrm>
          <a:prstGeom prst="rect">
            <a:avLst/>
          </a:prstGeom>
          <a:noFill/>
        </p:spPr>
        <p:txBody>
          <a:bodyPr wrap="square" rtlCol="0">
            <a:spAutoFit/>
          </a:bodyPr>
          <a:lstStyle/>
          <a:p>
            <a:r>
              <a:rPr lang="en-US" sz="1600" dirty="0" smtClean="0"/>
              <a:t>Another round of stimulus checks	</a:t>
            </a:r>
          </a:p>
          <a:p>
            <a:pPr>
              <a:lnSpc>
                <a:spcPct val="150000"/>
              </a:lnSpc>
            </a:pPr>
            <a:r>
              <a:rPr lang="en-US" sz="1600" dirty="0"/>
              <a:t>	</a:t>
            </a:r>
            <a:r>
              <a:rPr lang="en-US" sz="1200" dirty="0" smtClean="0"/>
              <a:t>$1,400 individual (earning up to $75,000)</a:t>
            </a:r>
          </a:p>
          <a:p>
            <a:pPr>
              <a:lnSpc>
                <a:spcPct val="150000"/>
              </a:lnSpc>
            </a:pPr>
            <a:r>
              <a:rPr lang="en-US" sz="1200" dirty="0"/>
              <a:t>	</a:t>
            </a:r>
            <a:r>
              <a:rPr lang="en-US" sz="1200" dirty="0" smtClean="0"/>
              <a:t>$2,800 joint filers (earning up to $150,000)</a:t>
            </a:r>
          </a:p>
          <a:p>
            <a:pPr>
              <a:lnSpc>
                <a:spcPct val="150000"/>
              </a:lnSpc>
            </a:pPr>
            <a:r>
              <a:rPr lang="en-US" sz="1200" dirty="0"/>
              <a:t>	</a:t>
            </a:r>
            <a:r>
              <a:rPr lang="en-US" sz="1200" dirty="0" smtClean="0"/>
              <a:t>$1,400 per dependent</a:t>
            </a:r>
          </a:p>
          <a:p>
            <a:endParaRPr lang="en-US" sz="1600" dirty="0"/>
          </a:p>
          <a:p>
            <a:r>
              <a:rPr lang="en-US" sz="1600" dirty="0" smtClean="0"/>
              <a:t>Enhanced federal supplemental unemployment benefits of $300 per week</a:t>
            </a:r>
          </a:p>
          <a:p>
            <a:endParaRPr lang="en-US" sz="1600" dirty="0"/>
          </a:p>
          <a:p>
            <a:r>
              <a:rPr lang="en-US" sz="1600" dirty="0" smtClean="0"/>
              <a:t>Child credit expanded to $3,000 from $2,000, and to $3,600 for children under six years old</a:t>
            </a:r>
          </a:p>
          <a:p>
            <a:endParaRPr lang="en-US" sz="1600" dirty="0"/>
          </a:p>
          <a:p>
            <a:r>
              <a:rPr lang="en-US" sz="1600" dirty="0" smtClean="0"/>
              <a:t>Earned Income Tax Credit expanded for taxpayers without children for 2021</a:t>
            </a:r>
          </a:p>
        </p:txBody>
      </p:sp>
      <p:sp>
        <p:nvSpPr>
          <p:cNvPr id="4" name="Slide Number Placeholder 3"/>
          <p:cNvSpPr>
            <a:spLocks noGrp="1"/>
          </p:cNvSpPr>
          <p:nvPr>
            <p:ph type="sldNum" sz="quarter" idx="12"/>
          </p:nvPr>
        </p:nvSpPr>
        <p:spPr/>
        <p:txBody>
          <a:bodyPr/>
          <a:lstStyle/>
          <a:p>
            <a:fld id="{0A20F938-8C18-4B20-8F80-AFD4A67325DA}" type="slidenum">
              <a:rPr lang="en-US" smtClean="0"/>
              <a:t>5</a:t>
            </a:fld>
            <a:endParaRPr lang="en-US"/>
          </a:p>
        </p:txBody>
      </p:sp>
    </p:spTree>
    <p:extLst>
      <p:ext uri="{BB962C8B-B14F-4D97-AF65-F5344CB8AC3E}">
        <p14:creationId xmlns:p14="http://schemas.microsoft.com/office/powerpoint/2010/main" val="35666401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2021 NUCI Grid.xls  [Compatibility Mode] - Exce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250" y="-342900"/>
            <a:ext cx="11695086" cy="6339663"/>
          </a:xfrm>
          <a:prstGeom prst="rect">
            <a:avLst/>
          </a:prstGeom>
        </p:spPr>
      </p:pic>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10"/>
          <p:cNvSpPr/>
          <p:nvPr/>
        </p:nvSpPr>
        <p:spPr>
          <a:xfrm>
            <a:off x="11232573" y="820882"/>
            <a:ext cx="1101436" cy="1054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03020" y="-506683"/>
            <a:ext cx="5289795" cy="71690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694513" y="1754365"/>
            <a:ext cx="834958" cy="4784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159" y="-3388120"/>
            <a:ext cx="5805668" cy="2653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788956" y="-1709391"/>
            <a:ext cx="7853695" cy="20903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
          <p:cNvSpPr/>
          <p:nvPr/>
        </p:nvSpPr>
        <p:spPr>
          <a:xfrm rot="917435">
            <a:off x="2674362" y="1642315"/>
            <a:ext cx="907533" cy="4784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0A20F938-8C18-4B20-8F80-AFD4A67325DA}" type="slidenum">
              <a:rPr lang="en-US" smtClean="0"/>
              <a:t>50</a:t>
            </a:fld>
            <a:endParaRPr lang="en-US"/>
          </a:p>
        </p:txBody>
      </p:sp>
    </p:spTree>
    <p:extLst>
      <p:ext uri="{BB962C8B-B14F-4D97-AF65-F5344CB8AC3E}">
        <p14:creationId xmlns:p14="http://schemas.microsoft.com/office/powerpoint/2010/main" val="14015599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51460" y="422912"/>
            <a:ext cx="11601450" cy="2677656"/>
          </a:xfrm>
          <a:prstGeom prst="rect">
            <a:avLst/>
          </a:prstGeom>
        </p:spPr>
        <p:txBody>
          <a:bodyPr wrap="square">
            <a:spAutoFit/>
          </a:bodyPr>
          <a:lstStyle/>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800" u="sng" dirty="0" smtClean="0">
                <a:latin typeface="Calibri" panose="020F0502020204030204" pitchFamily="34" charset="0"/>
                <a:ea typeface="Times New Roman" panose="02020603050405020304" pitchFamily="18" charset="0"/>
                <a:cs typeface="Calibri" panose="020F0502020204030204" pitchFamily="34" charset="0"/>
              </a:rPr>
              <a:t>Traditional</a:t>
            </a:r>
            <a:r>
              <a:rPr lang="en-US" sz="2800" dirty="0" smtClean="0">
                <a:latin typeface="Calibri" panose="020F0502020204030204" pitchFamily="34" charset="0"/>
                <a:ea typeface="Times New Roman" panose="02020603050405020304" pitchFamily="18" charset="0"/>
                <a:cs typeface="Calibri" panose="020F0502020204030204" pitchFamily="34" charset="0"/>
              </a:rPr>
              <a:t>:</a:t>
            </a:r>
          </a:p>
          <a:p>
            <a:pPr>
              <a:tabLst>
                <a:tab pos="2971800" algn="ctr"/>
              </a:tabLst>
            </a:pPr>
            <a:r>
              <a:rPr lang="en-US" sz="2800" dirty="0" smtClean="0">
                <a:latin typeface="Calibri" panose="020F0502020204030204" pitchFamily="34" charset="0"/>
                <a:ea typeface="Times New Roman" panose="02020603050405020304" pitchFamily="18" charset="0"/>
                <a:cs typeface="Calibri" panose="020F0502020204030204" pitchFamily="34" charset="0"/>
              </a:rPr>
              <a:t>Issue a $5 million bond: 2022, 2024, 2026, etc.</a:t>
            </a: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2" descr="What Happens to Debt when You Die? • Legacy Planning Law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5450" y="1684552"/>
            <a:ext cx="4329267" cy="373950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51</a:t>
            </a:fld>
            <a:endParaRPr lang="en-US"/>
          </a:p>
        </p:txBody>
      </p:sp>
    </p:spTree>
    <p:extLst>
      <p:ext uri="{BB962C8B-B14F-4D97-AF65-F5344CB8AC3E}">
        <p14:creationId xmlns:p14="http://schemas.microsoft.com/office/powerpoint/2010/main" val="211464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778000" y="5169695"/>
            <a:ext cx="6898640" cy="15081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955748" y="1166198"/>
            <a:ext cx="4612524" cy="350212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9121" y="1286513"/>
            <a:ext cx="3628113" cy="276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159818" y="548640"/>
            <a:ext cx="5299826" cy="82152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87440" y="641758"/>
            <a:ext cx="4889818" cy="1015663"/>
          </a:xfrm>
          <a:prstGeom prst="rect">
            <a:avLst/>
          </a:prstGeom>
        </p:spPr>
        <p:txBody>
          <a:bodyPr wrap="square">
            <a:spAutoFit/>
          </a:bodyPr>
          <a:lstStyle/>
          <a:p>
            <a:r>
              <a:rPr lang="en-US" sz="1400" dirty="0"/>
              <a:t>Funding proposal</a:t>
            </a:r>
          </a:p>
          <a:p>
            <a:r>
              <a:rPr lang="en-US" sz="1400" dirty="0" smtClean="0"/>
              <a:t>	$</a:t>
            </a:r>
            <a:r>
              <a:rPr lang="en-US" sz="1400" dirty="0"/>
              <a:t>2,500,000 from Cash to NUCI</a:t>
            </a:r>
          </a:p>
          <a:p>
            <a:r>
              <a:rPr lang="en-US" sz="1400" dirty="0" smtClean="0"/>
              <a:t>	$</a:t>
            </a:r>
            <a:r>
              <a:rPr lang="en-US" sz="1400" dirty="0"/>
              <a:t>1,480,000 from 9-1-1 to NUCI</a:t>
            </a:r>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582621976"/>
              </p:ext>
            </p:extLst>
          </p:nvPr>
        </p:nvGraphicFramePr>
        <p:xfrm>
          <a:off x="6153901" y="1385505"/>
          <a:ext cx="5326063" cy="3072078"/>
        </p:xfrm>
        <a:graphic>
          <a:graphicData uri="http://schemas.openxmlformats.org/drawingml/2006/table">
            <a:tbl>
              <a:tblPr>
                <a:tableStyleId>{5C22544A-7EE6-4342-B048-85BDC9FD1C3A}</a:tableStyleId>
              </a:tblPr>
              <a:tblGrid>
                <a:gridCol w="1921223"/>
                <a:gridCol w="753916"/>
                <a:gridCol w="1870818"/>
                <a:gridCol w="390053"/>
                <a:gridCol w="390053"/>
              </a:tblGrid>
              <a:tr h="277708">
                <a:tc>
                  <a:txBody>
                    <a:bodyPr/>
                    <a:lstStyle/>
                    <a:p>
                      <a:pPr algn="l" fontAlgn="b"/>
                      <a:r>
                        <a:rPr lang="en-US" sz="800" b="1" u="sng" strike="noStrike" dirty="0">
                          <a:effectLst/>
                        </a:rPr>
                        <a:t>ITEMS PROPOSED TO BE FUNDED</a:t>
                      </a:r>
                      <a:endParaRPr lang="en-US" sz="800" b="1"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dirty="0"/>
                    </a:p>
                  </a:txBody>
                  <a:tcPr marL="9525" marR="9525" marT="9525" marB="0" anchor="b"/>
                </a:tc>
              </a:tr>
              <a:tr h="277708">
                <a:tc>
                  <a:txBody>
                    <a:bodyPr/>
                    <a:lstStyle/>
                    <a:p>
                      <a:pPr algn="l" fontAlgn="b"/>
                      <a:r>
                        <a:rPr lang="en-US" sz="800" u="none" strike="noStrike" dirty="0">
                          <a:solidFill>
                            <a:schemeClr val="tx1"/>
                          </a:solidFill>
                          <a:effectLst/>
                        </a:rPr>
                        <a:t>Quint Ladder Truck</a:t>
                      </a:r>
                      <a:endParaRPr lang="en-US" sz="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800" u="none" strike="noStrike" dirty="0">
                          <a:solidFill>
                            <a:schemeClr val="tx1"/>
                          </a:solidFill>
                          <a:effectLst/>
                        </a:rPr>
                        <a:t> $         </a:t>
                      </a:r>
                      <a:r>
                        <a:rPr lang="en-US" sz="800" u="none" strike="noStrike" dirty="0" smtClean="0">
                          <a:solidFill>
                            <a:schemeClr val="tx1"/>
                          </a:solidFill>
                          <a:effectLst/>
                        </a:rPr>
                        <a:t>540,000 </a:t>
                      </a:r>
                      <a:endParaRPr lang="en-US" sz="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800" u="none" strike="noStrike" dirty="0">
                          <a:solidFill>
                            <a:schemeClr val="tx1"/>
                          </a:solidFill>
                          <a:effectLst/>
                        </a:rPr>
                        <a:t>Payment #</a:t>
                      </a:r>
                      <a:r>
                        <a:rPr lang="en-US" sz="800" u="none" strike="noStrike" dirty="0" smtClean="0">
                          <a:solidFill>
                            <a:schemeClr val="tx1"/>
                          </a:solidFill>
                          <a:effectLst/>
                        </a:rPr>
                        <a:t>2</a:t>
                      </a:r>
                      <a:r>
                        <a:rPr lang="en-US" sz="800" u="none" strike="noStrike" baseline="0" dirty="0" smtClean="0">
                          <a:solidFill>
                            <a:schemeClr val="tx1"/>
                          </a:solidFill>
                          <a:effectLst/>
                        </a:rPr>
                        <a:t> (</a:t>
                      </a:r>
                      <a:r>
                        <a:rPr lang="en-US" sz="800" u="none" strike="noStrike" dirty="0" smtClean="0">
                          <a:solidFill>
                            <a:schemeClr val="tx1"/>
                          </a:solidFill>
                          <a:effectLst/>
                        </a:rPr>
                        <a:t>$600K paid in 2019)</a:t>
                      </a:r>
                      <a:endParaRPr lang="en-US" sz="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r>
              <a:tr h="277708">
                <a:tc>
                  <a:txBody>
                    <a:bodyPr/>
                    <a:lstStyle/>
                    <a:p>
                      <a:pPr algn="l" fontAlgn="b"/>
                      <a:r>
                        <a:rPr lang="en-US" sz="800" u="none" strike="noStrike" dirty="0">
                          <a:solidFill>
                            <a:schemeClr val="tx1"/>
                          </a:solidFill>
                          <a:effectLst/>
                        </a:rPr>
                        <a:t>Rescue Engine Replacement</a:t>
                      </a:r>
                      <a:endParaRPr lang="en-US" sz="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800" u="none" strike="noStrike" dirty="0">
                          <a:solidFill>
                            <a:schemeClr val="tx1"/>
                          </a:solidFill>
                          <a:effectLst/>
                        </a:rPr>
                        <a:t> $         800,000 </a:t>
                      </a:r>
                      <a:endParaRPr lang="en-US" sz="800" b="0" i="0" u="none" strike="noStrike" dirty="0">
                        <a:solidFill>
                          <a:schemeClr val="tx1"/>
                        </a:solidFill>
                        <a:effectLst/>
                        <a:latin typeface="Calibri" panose="020F0502020204030204" pitchFamily="34" charset="0"/>
                      </a:endParaRPr>
                    </a:p>
                  </a:txBody>
                  <a:tcPr marL="9525" marR="9525" marT="9525" marB="0" anchor="b"/>
                </a:tc>
                <a:tc gridSpan="2">
                  <a:txBody>
                    <a:bodyPr/>
                    <a:lstStyle/>
                    <a:p>
                      <a:pPr algn="l" fontAlgn="b"/>
                      <a:endParaRPr lang="en-US" sz="800" b="0" i="0" u="none" strike="noStrike" dirty="0">
                        <a:solidFill>
                          <a:schemeClr val="tx1"/>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endParaRPr lang="en-US"/>
                    </a:p>
                  </a:txBody>
                  <a:tcPr marL="9525" marR="9525" marT="9525" marB="0" anchor="b"/>
                </a:tc>
              </a:tr>
              <a:tr h="277708">
                <a:tc>
                  <a:txBody>
                    <a:bodyPr/>
                    <a:lstStyle/>
                    <a:p>
                      <a:pPr algn="l" fontAlgn="b"/>
                      <a:r>
                        <a:rPr lang="en-US" sz="800" u="none" strike="noStrike" dirty="0" err="1">
                          <a:solidFill>
                            <a:schemeClr val="tx1"/>
                          </a:solidFill>
                          <a:effectLst/>
                        </a:rPr>
                        <a:t>Trunking</a:t>
                      </a:r>
                      <a:r>
                        <a:rPr lang="en-US" sz="800" u="none" strike="noStrike" dirty="0">
                          <a:solidFill>
                            <a:schemeClr val="tx1"/>
                          </a:solidFill>
                          <a:effectLst/>
                        </a:rPr>
                        <a:t> System Radios</a:t>
                      </a:r>
                      <a:endParaRPr lang="en-US" sz="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800" u="none" strike="noStrike" dirty="0">
                          <a:solidFill>
                            <a:schemeClr val="tx1"/>
                          </a:solidFill>
                          <a:effectLst/>
                        </a:rPr>
                        <a:t> $         </a:t>
                      </a:r>
                      <a:r>
                        <a:rPr lang="en-US" sz="800" u="none" strike="noStrike" dirty="0" smtClean="0">
                          <a:solidFill>
                            <a:schemeClr val="tx1"/>
                          </a:solidFill>
                          <a:effectLst/>
                        </a:rPr>
                        <a:t>565,000 </a:t>
                      </a:r>
                      <a:endParaRPr lang="en-US" sz="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r>
                        <a:rPr lang="en-US" sz="800" u="none" strike="noStrike" dirty="0">
                          <a:solidFill>
                            <a:schemeClr val="tx1"/>
                          </a:solidFill>
                          <a:effectLst/>
                        </a:rPr>
                        <a:t>Payment #</a:t>
                      </a:r>
                      <a:r>
                        <a:rPr lang="en-US" sz="800" u="none" strike="noStrike" dirty="0" smtClean="0">
                          <a:solidFill>
                            <a:schemeClr val="tx1"/>
                          </a:solidFill>
                          <a:effectLst/>
                        </a:rPr>
                        <a:t>2</a:t>
                      </a:r>
                      <a:r>
                        <a:rPr lang="en-US" sz="800" u="none" strike="noStrike" baseline="0" dirty="0" smtClean="0">
                          <a:solidFill>
                            <a:schemeClr val="tx1"/>
                          </a:solidFill>
                          <a:effectLst/>
                        </a:rPr>
                        <a:t> (</a:t>
                      </a:r>
                      <a:r>
                        <a:rPr lang="en-US" sz="800" u="none" strike="noStrike" dirty="0" smtClean="0">
                          <a:solidFill>
                            <a:schemeClr val="tx1"/>
                          </a:solidFill>
                          <a:effectLst/>
                        </a:rPr>
                        <a:t>$650K paid</a:t>
                      </a:r>
                      <a:r>
                        <a:rPr lang="en-US" sz="800" u="none" strike="noStrike" baseline="0" dirty="0" smtClean="0">
                          <a:solidFill>
                            <a:schemeClr val="tx1"/>
                          </a:solidFill>
                          <a:effectLst/>
                        </a:rPr>
                        <a:t> in</a:t>
                      </a:r>
                      <a:r>
                        <a:rPr lang="en-US" sz="800" u="none" strike="noStrike" dirty="0" smtClean="0">
                          <a:solidFill>
                            <a:schemeClr val="tx1"/>
                          </a:solidFill>
                          <a:effectLst/>
                        </a:rPr>
                        <a:t> 2019)</a:t>
                      </a:r>
                      <a:endParaRPr lang="en-US" sz="800" b="0" i="0" u="none" strike="noStrike" dirty="0">
                        <a:solidFill>
                          <a:schemeClr val="tx1"/>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r>
              <a:tr h="277708">
                <a:tc>
                  <a:txBody>
                    <a:bodyPr/>
                    <a:lstStyle/>
                    <a:p>
                      <a:pPr algn="l" fontAlgn="b"/>
                      <a:r>
                        <a:rPr lang="en-US" sz="800" u="none" strike="noStrike" dirty="0">
                          <a:effectLst/>
                        </a:rPr>
                        <a:t>Snow Blower for 624K Loader</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dirty="0">
                          <a:effectLst/>
                        </a:rPr>
                        <a:t> $         175,000 </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a:p>
                  </a:txBody>
                  <a:tcPr marL="9525" marR="9525" marT="9525" marB="0" anchor="b"/>
                </a:tc>
              </a:tr>
              <a:tr h="247887">
                <a:tc>
                  <a:txBody>
                    <a:bodyPr/>
                    <a:lstStyle/>
                    <a:p>
                      <a:pPr algn="l" fontAlgn="b"/>
                      <a:r>
                        <a:rPr lang="en-US" sz="800" u="none" strike="noStrike" dirty="0">
                          <a:effectLst/>
                        </a:rPr>
                        <a:t>Street Overlays</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dirty="0">
                          <a:effectLst/>
                        </a:rPr>
                        <a:t> $         </a:t>
                      </a:r>
                      <a:r>
                        <a:rPr lang="en-US" sz="800" u="none" strike="noStrike" dirty="0" smtClean="0">
                          <a:effectLst/>
                        </a:rPr>
                        <a:t>420,000 </a:t>
                      </a:r>
                      <a:endParaRPr lang="en-US" sz="8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800" u="none" strike="noStrike" dirty="0">
                          <a:effectLst/>
                        </a:rPr>
                        <a:t>Plus $1.9MM ($1MM Bond, $125K CDBG, $736K Liquid) '19-'20</a:t>
                      </a:r>
                      <a:endParaRPr lang="en-US" sz="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77708">
                <a:tc>
                  <a:txBody>
                    <a:bodyPr/>
                    <a:lstStyle/>
                    <a:p>
                      <a:pPr algn="l" fontAlgn="b"/>
                      <a:r>
                        <a:rPr lang="en-US" sz="800" u="none" strike="noStrike" dirty="0">
                          <a:effectLst/>
                        </a:rPr>
                        <a:t>Chiller Replacement</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dirty="0">
                          <a:effectLst/>
                        </a:rPr>
                        <a:t> $         180,000 </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dirty="0"/>
                    </a:p>
                  </a:txBody>
                  <a:tcPr marL="9525" marR="9525" marT="9525" marB="0" anchor="b"/>
                </a:tc>
              </a:tr>
              <a:tr h="247887">
                <a:tc>
                  <a:txBody>
                    <a:bodyPr/>
                    <a:lstStyle/>
                    <a:p>
                      <a:pPr algn="l" fontAlgn="b"/>
                      <a:r>
                        <a:rPr lang="en-US" sz="800" u="none" strike="noStrike" dirty="0">
                          <a:effectLst/>
                        </a:rPr>
                        <a:t>Garage Floor Repair</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dirty="0">
                          <a:effectLst/>
                        </a:rPr>
                        <a:t> $         200,000 </a:t>
                      </a:r>
                      <a:endParaRPr lang="en-US" sz="8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800" u="none" strike="noStrike" dirty="0">
                          <a:effectLst/>
                        </a:rPr>
                        <a:t>$200K was in 2019 Bond, will also need $400K </a:t>
                      </a:r>
                      <a:r>
                        <a:rPr lang="en-US" sz="800" u="none" strike="noStrike" dirty="0" smtClean="0">
                          <a:effectLst/>
                        </a:rPr>
                        <a:t>in 2021 Bond</a:t>
                      </a:r>
                      <a:endParaRPr lang="en-US" sz="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47887">
                <a:tc>
                  <a:txBody>
                    <a:bodyPr/>
                    <a:lstStyle/>
                    <a:p>
                      <a:pPr algn="l" fontAlgn="b"/>
                      <a:r>
                        <a:rPr lang="en-US" sz="800" u="none" strike="noStrike" dirty="0">
                          <a:effectLst/>
                        </a:rPr>
                        <a:t>Library Column Repair</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dirty="0">
                          <a:effectLst/>
                        </a:rPr>
                        <a:t> $         200,000 </a:t>
                      </a:r>
                      <a:endParaRPr lang="en-US" sz="800" b="0" i="0" u="none" strike="noStrike" dirty="0">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800" u="none" strike="noStrike" dirty="0">
                          <a:effectLst/>
                        </a:rPr>
                        <a:t>$200K was in 2019 Bond, will also need $400K </a:t>
                      </a:r>
                      <a:r>
                        <a:rPr lang="en-US" sz="800" u="none" strike="noStrike" dirty="0" smtClean="0">
                          <a:effectLst/>
                        </a:rPr>
                        <a:t>in 2021 Bond</a:t>
                      </a:r>
                      <a:endParaRPr lang="en-US" sz="8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r>
              <a:tr h="277708">
                <a:tc>
                  <a:txBody>
                    <a:bodyPr/>
                    <a:lstStyle/>
                    <a:p>
                      <a:pPr algn="l" fontAlgn="b"/>
                      <a:r>
                        <a:rPr lang="en-US" sz="800" u="none" strike="noStrike" dirty="0">
                          <a:effectLst/>
                        </a:rPr>
                        <a:t>Rodgers Street Facility</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dirty="0">
                          <a:effectLst/>
                        </a:rPr>
                        <a:t> </a:t>
                      </a:r>
                      <a:r>
                        <a:rPr lang="en-US" sz="800" u="sng" strike="noStrike" dirty="0">
                          <a:effectLst/>
                        </a:rPr>
                        <a:t>$         </a:t>
                      </a:r>
                      <a:r>
                        <a:rPr lang="en-US" sz="800" u="sng" strike="noStrike" dirty="0" smtClean="0">
                          <a:effectLst/>
                        </a:rPr>
                        <a:t>900,000 </a:t>
                      </a:r>
                      <a:endParaRPr lang="en-US" sz="800" b="0" i="0" u="sng"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9525" marB="0" anchor="b"/>
                </a:tc>
                <a:tc>
                  <a:txBody>
                    <a:bodyPr/>
                    <a:lstStyle/>
                    <a:p>
                      <a:endParaRPr lang="en-US" dirty="0"/>
                    </a:p>
                  </a:txBody>
                  <a:tcPr marL="9525" marR="9525" marT="9525" marB="0" anchor="b"/>
                </a:tc>
              </a:tr>
              <a:tr h="341502">
                <a:tc>
                  <a:txBody>
                    <a:bodyPr/>
                    <a:lstStyle/>
                    <a:p>
                      <a:pPr algn="l" fontAlgn="b"/>
                      <a:endParaRPr lang="en-US" sz="8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800" u="none" strike="noStrike" dirty="0">
                          <a:effectLst/>
                        </a:rPr>
                        <a:t> $      </a:t>
                      </a:r>
                      <a:r>
                        <a:rPr lang="en-US" sz="800" u="none" strike="noStrike" dirty="0" smtClean="0">
                          <a:effectLst/>
                        </a:rPr>
                        <a:t>3,980,000 </a:t>
                      </a:r>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en-US" dirty="0"/>
                    </a:p>
                  </a:txBody>
                  <a:tcPr marL="9525" marR="9525" marT="9525" marB="0" anchor="b"/>
                </a:tc>
              </a:tr>
            </a:tbl>
          </a:graphicData>
        </a:graphic>
      </p:graphicFrame>
      <p:sp>
        <p:nvSpPr>
          <p:cNvPr id="10" name="Rectangle 9"/>
          <p:cNvSpPr/>
          <p:nvPr/>
        </p:nvSpPr>
        <p:spPr>
          <a:xfrm>
            <a:off x="1950720" y="5200868"/>
            <a:ext cx="6634480" cy="1508105"/>
          </a:xfrm>
          <a:prstGeom prst="rect">
            <a:avLst/>
          </a:prstGeom>
        </p:spPr>
        <p:txBody>
          <a:bodyPr wrap="square">
            <a:spAutoFit/>
          </a:bodyPr>
          <a:lstStyle/>
          <a:p>
            <a:pPr>
              <a:lnSpc>
                <a:spcPct val="115000"/>
              </a:lnSpc>
              <a:spcAft>
                <a:spcPts val="800"/>
              </a:spcAft>
            </a:pP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postponed our borrowing that was planned for 2021</a:t>
            </a:r>
            <a:r>
              <a:rPr lang="en-US" sz="1600" dirty="0" smtClean="0">
                <a:ea typeface="Calibri" panose="020F0502020204030204" pitchFamily="34" charset="0"/>
                <a:cs typeface="Times New Roman" panose="02020603050405020304" pitchFamily="18" charset="0"/>
              </a:rPr>
              <a:t>.  Our </a:t>
            </a:r>
            <a:r>
              <a:rPr lang="en-US" sz="1600" dirty="0">
                <a:ea typeface="Calibri" panose="020F0502020204030204" pitchFamily="34" charset="0"/>
                <a:cs typeface="Times New Roman" panose="02020603050405020304" pitchFamily="18" charset="0"/>
              </a:rPr>
              <a:t>5-year capital plan typically includes a bond borrowing of approximately $5 million in order to complete capital projects and purchases. That borrowing will be postponed until 2022 when the economy is hopefully back on firmer footing</a:t>
            </a:r>
            <a:r>
              <a:rPr lang="en-US" sz="1600" dirty="0" smtClean="0">
                <a:ea typeface="Calibri" panose="020F0502020204030204" pitchFamily="34" charset="0"/>
                <a:cs typeface="Times New Roman" panose="02020603050405020304" pitchFamily="18" charset="0"/>
              </a:rPr>
              <a:t>.”					</a:t>
            </a:r>
            <a:r>
              <a:rPr lang="en-US" sz="1200" i="1" dirty="0" smtClean="0">
                <a:ea typeface="Calibri" panose="020F0502020204030204" pitchFamily="34" charset="0"/>
                <a:cs typeface="Times New Roman" panose="02020603050405020304" pitchFamily="18" charset="0"/>
              </a:rPr>
              <a:t>Mayor’s 2021 Budget Address</a:t>
            </a:r>
            <a:endParaRPr lang="en-US" sz="1200" i="1" dirty="0">
              <a:effectLst/>
              <a:ea typeface="Calibri" panose="020F0502020204030204" pitchFamily="34" charset="0"/>
              <a:cs typeface="Times New Roman" panose="02020603050405020304" pitchFamily="18" charset="0"/>
            </a:endParaRPr>
          </a:p>
        </p:txBody>
      </p:sp>
      <p:sp>
        <p:nvSpPr>
          <p:cNvPr id="11" name="TextBox 10"/>
          <p:cNvSpPr txBox="1"/>
          <p:nvPr/>
        </p:nvSpPr>
        <p:spPr>
          <a:xfrm>
            <a:off x="6837680" y="4450079"/>
            <a:ext cx="4114800" cy="338554"/>
          </a:xfrm>
          <a:prstGeom prst="rect">
            <a:avLst/>
          </a:prstGeom>
          <a:noFill/>
        </p:spPr>
        <p:txBody>
          <a:bodyPr wrap="square" rtlCol="0">
            <a:spAutoFit/>
          </a:bodyPr>
          <a:lstStyle/>
          <a:p>
            <a:r>
              <a:rPr lang="en-US" sz="1600" dirty="0" smtClean="0"/>
              <a:t>2019 transfer request – investing without debt</a:t>
            </a:r>
            <a:endParaRPr lang="en-US" sz="1600" dirty="0"/>
          </a:p>
        </p:txBody>
      </p:sp>
      <p:sp>
        <p:nvSpPr>
          <p:cNvPr id="13" name="TextBox 12"/>
          <p:cNvSpPr txBox="1"/>
          <p:nvPr/>
        </p:nvSpPr>
        <p:spPr>
          <a:xfrm>
            <a:off x="995680" y="4074160"/>
            <a:ext cx="4714240" cy="584775"/>
          </a:xfrm>
          <a:prstGeom prst="rect">
            <a:avLst/>
          </a:prstGeom>
          <a:noFill/>
        </p:spPr>
        <p:txBody>
          <a:bodyPr wrap="square" rtlCol="0">
            <a:spAutoFit/>
          </a:bodyPr>
          <a:lstStyle/>
          <a:p>
            <a:r>
              <a:rPr lang="en-US" sz="1600" dirty="0" smtClean="0"/>
              <a:t>Pension and Debt </a:t>
            </a:r>
            <a:r>
              <a:rPr lang="en-US" sz="1600" dirty="0"/>
              <a:t>M</a:t>
            </a:r>
            <a:r>
              <a:rPr lang="en-US" sz="1600" dirty="0" smtClean="0"/>
              <a:t>onster</a:t>
            </a:r>
          </a:p>
          <a:p>
            <a:r>
              <a:rPr lang="en-US" sz="1600" dirty="0"/>
              <a:t>	</a:t>
            </a:r>
            <a:r>
              <a:rPr lang="en-US" sz="1600" dirty="0" smtClean="0"/>
              <a:t>	</a:t>
            </a:r>
            <a:r>
              <a:rPr lang="en-US" sz="1200" dirty="0" smtClean="0"/>
              <a:t>Mayor’s 2019 Budget Address Slide Show</a:t>
            </a:r>
            <a:endParaRPr lang="en-US" sz="1200" dirty="0"/>
          </a:p>
        </p:txBody>
      </p:sp>
      <p:sp>
        <p:nvSpPr>
          <p:cNvPr id="12" name="TextBox 11"/>
          <p:cNvSpPr txBox="1"/>
          <p:nvPr/>
        </p:nvSpPr>
        <p:spPr>
          <a:xfrm>
            <a:off x="1324154" y="303513"/>
            <a:ext cx="4141465" cy="584775"/>
          </a:xfrm>
          <a:prstGeom prst="rect">
            <a:avLst/>
          </a:prstGeom>
          <a:noFill/>
        </p:spPr>
        <p:txBody>
          <a:bodyPr wrap="square" rtlCol="0">
            <a:spAutoFit/>
          </a:bodyPr>
          <a:lstStyle/>
          <a:p>
            <a:r>
              <a:rPr lang="en-US" sz="3200" b="1" dirty="0" smtClean="0"/>
              <a:t>Our concern for debt</a:t>
            </a:r>
            <a:endParaRPr lang="en-US" sz="3200" b="1" dirty="0"/>
          </a:p>
        </p:txBody>
      </p:sp>
      <p:sp>
        <p:nvSpPr>
          <p:cNvPr id="2" name="Slide Number Placeholder 1"/>
          <p:cNvSpPr>
            <a:spLocks noGrp="1"/>
          </p:cNvSpPr>
          <p:nvPr>
            <p:ph type="sldNum" sz="quarter" idx="12"/>
          </p:nvPr>
        </p:nvSpPr>
        <p:spPr/>
        <p:txBody>
          <a:bodyPr/>
          <a:lstStyle/>
          <a:p>
            <a:fld id="{0A20F938-8C18-4B20-8F80-AFD4A67325DA}" type="slidenum">
              <a:rPr lang="en-US" smtClean="0"/>
              <a:t>52</a:t>
            </a:fld>
            <a:endParaRPr lang="en-US"/>
          </a:p>
        </p:txBody>
      </p:sp>
    </p:spTree>
    <p:extLst>
      <p:ext uri="{BB962C8B-B14F-4D97-AF65-F5344CB8AC3E}">
        <p14:creationId xmlns:p14="http://schemas.microsoft.com/office/powerpoint/2010/main" val="3443655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129" y="227563"/>
            <a:ext cx="12043063" cy="11544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2347" y="329393"/>
            <a:ext cx="12192000" cy="923330"/>
          </a:xfrm>
          <a:prstGeom prst="rect">
            <a:avLst/>
          </a:prstGeom>
        </p:spPr>
        <p:txBody>
          <a:bodyPr wrap="square">
            <a:spAutoFit/>
          </a:bodyPr>
          <a:lstStyle/>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This is the Debt </a:t>
            </a:r>
            <a:r>
              <a:rPr lang="en-US" dirty="0">
                <a:latin typeface="Calibri" panose="020F0502020204030204" pitchFamily="34" charset="0"/>
                <a:ea typeface="Times New Roman" panose="02020603050405020304" pitchFamily="18" charset="0"/>
                <a:cs typeface="Calibri" panose="020F0502020204030204" pitchFamily="34" charset="0"/>
              </a:rPr>
              <a:t>S</a:t>
            </a:r>
            <a:r>
              <a:rPr lang="en-US" dirty="0" smtClean="0">
                <a:latin typeface="Calibri" panose="020F0502020204030204" pitchFamily="34" charset="0"/>
                <a:ea typeface="Times New Roman" panose="02020603050405020304" pitchFamily="18" charset="0"/>
                <a:cs typeface="Calibri" panose="020F0502020204030204" pitchFamily="34" charset="0"/>
              </a:rPr>
              <a:t>ervice page from the 2021 budget book. The entire budget can be found at</a:t>
            </a:r>
          </a:p>
          <a:p>
            <a:pPr>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https</a:t>
            </a:r>
            <a:r>
              <a:rPr lang="en-US" dirty="0">
                <a:latin typeface="Calibri" panose="020F0502020204030204" pitchFamily="34" charset="0"/>
                <a:ea typeface="Times New Roman" panose="02020603050405020304" pitchFamily="18" charset="0"/>
                <a:cs typeface="Calibri" panose="020F0502020204030204" pitchFamily="34" charset="0"/>
              </a:rPr>
              <a:t>://www.bethlehem-pa.gov/getattachment/City-Government/Budget-and-Audits/FINAL-BUDGET-2021.pdf.aspx?lang=en-US</a:t>
            </a:r>
            <a:endParaRPr lang="en-US" dirty="0" smtClean="0">
              <a:latin typeface="Calibri" panose="020F0502020204030204" pitchFamily="34" charset="0"/>
              <a:ea typeface="Times New Roman" panose="02020603050405020304" pitchFamily="18" charset="0"/>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86582627"/>
              </p:ext>
            </p:extLst>
          </p:nvPr>
        </p:nvGraphicFramePr>
        <p:xfrm>
          <a:off x="992340" y="1485900"/>
          <a:ext cx="10112054" cy="4845093"/>
        </p:xfrm>
        <a:graphic>
          <a:graphicData uri="http://schemas.openxmlformats.org/drawingml/2006/table">
            <a:tbl>
              <a:tblPr/>
              <a:tblGrid>
                <a:gridCol w="225735"/>
                <a:gridCol w="36350"/>
                <a:gridCol w="420689"/>
                <a:gridCol w="323212"/>
                <a:gridCol w="36350"/>
                <a:gridCol w="415558"/>
                <a:gridCol w="353995"/>
                <a:gridCol w="36350"/>
                <a:gridCol w="415558"/>
                <a:gridCol w="353995"/>
                <a:gridCol w="36350"/>
                <a:gridCol w="415558"/>
                <a:gridCol w="355705"/>
                <a:gridCol w="36350"/>
                <a:gridCol w="417269"/>
                <a:gridCol w="355705"/>
                <a:gridCol w="36350"/>
                <a:gridCol w="458313"/>
                <a:gridCol w="417269"/>
                <a:gridCol w="36350"/>
                <a:gridCol w="417269"/>
                <a:gridCol w="417269"/>
                <a:gridCol w="36350"/>
                <a:gridCol w="458313"/>
                <a:gridCol w="417269"/>
                <a:gridCol w="36350"/>
                <a:gridCol w="417269"/>
                <a:gridCol w="417269"/>
                <a:gridCol w="36350"/>
                <a:gridCol w="458313"/>
                <a:gridCol w="458313"/>
                <a:gridCol w="36350"/>
                <a:gridCol w="417269"/>
                <a:gridCol w="355705"/>
                <a:gridCol w="36350"/>
                <a:gridCol w="513035"/>
              </a:tblGrid>
              <a:tr h="177407">
                <a:tc gridSpan="12">
                  <a:txBody>
                    <a:bodyPr/>
                    <a:lstStyle/>
                    <a:p>
                      <a:pPr algn="l" fontAlgn="b"/>
                      <a:r>
                        <a:rPr lang="en-US" sz="900" b="1" i="0" u="sng" strike="noStrike" dirty="0">
                          <a:solidFill>
                            <a:srgbClr val="000000"/>
                          </a:solidFill>
                          <a:effectLst/>
                          <a:latin typeface="Arial" panose="020B0604020202020204" pitchFamily="34" charset="0"/>
                        </a:rPr>
                        <a:t>Schedule of Payment of Bond &amp; Note Indebtedness</a:t>
                      </a:r>
                    </a:p>
                  </a:txBody>
                  <a:tcPr marL="5475" marR="5475" marT="547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r>
              <a:tr h="177407">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l"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2007</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2013 B</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2014 A</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2015 A</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2015 B</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2017 A</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2017 B</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2017 E</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2019</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2019 A</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gridSpan="2">
                  <a:txBody>
                    <a:bodyPr/>
                    <a:lstStyle/>
                    <a:p>
                      <a:pPr algn="ctr" fontAlgn="b"/>
                      <a:r>
                        <a:rPr lang="en-US" sz="700" b="1" i="0" u="none" strike="noStrike">
                          <a:solidFill>
                            <a:srgbClr val="000000"/>
                          </a:solidFill>
                          <a:effectLst/>
                          <a:latin typeface="Arial" panose="020B0604020202020204" pitchFamily="34" charset="0"/>
                        </a:rPr>
                        <a:t>Series of 2019 AA</a:t>
                      </a: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700" b="1" i="0" u="none" strike="noStrike" dirty="0">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l"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600" b="1" i="0" u="sng" strike="noStrike">
                          <a:solidFill>
                            <a:srgbClr val="000000"/>
                          </a:solidFill>
                          <a:effectLst/>
                          <a:latin typeface="Arial" panose="020B0604020202020204" pitchFamily="34" charset="0"/>
                        </a:rPr>
                        <a:t>Principal</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600" b="1" i="0" u="sng" strike="noStrike">
                          <a:solidFill>
                            <a:srgbClr val="000000"/>
                          </a:solidFill>
                          <a:effectLst/>
                          <a:latin typeface="Arial" panose="020B0604020202020204" pitchFamily="34" charset="0"/>
                        </a:rPr>
                        <a:t>Interest</a:t>
                      </a:r>
                    </a:p>
                  </a:txBody>
                  <a:tcPr marL="5475" marR="5475" marT="5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600" b="1" i="0" u="sng"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ctr" fontAlgn="b"/>
                      <a:r>
                        <a:rPr lang="en-US" sz="700" b="1" i="0" u="sng" strike="noStrike">
                          <a:solidFill>
                            <a:srgbClr val="000000"/>
                          </a:solidFill>
                          <a:effectLst/>
                          <a:latin typeface="Arial" panose="020B0604020202020204" pitchFamily="34" charset="0"/>
                        </a:rPr>
                        <a:t>Total</a:t>
                      </a:r>
                    </a:p>
                  </a:txBody>
                  <a:tcPr marL="5475" marR="5475" marT="5475" marB="0" anchor="b">
                    <a:lnL>
                      <a:noFill/>
                    </a:lnL>
                    <a:lnR>
                      <a:noFill/>
                    </a:lnR>
                    <a:lnT>
                      <a:noFill/>
                    </a:lnT>
                    <a:lnB>
                      <a:noFill/>
                    </a:lnB>
                  </a:tcPr>
                </a:tc>
              </a:tr>
              <a:tr h="122213">
                <a:tc>
                  <a:txBody>
                    <a:bodyPr/>
                    <a:lstStyle/>
                    <a:p>
                      <a:pPr algn="ctr" fontAlgn="b"/>
                      <a:endParaRPr lang="en-US" sz="6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2021</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346,000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19,165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680,000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198,364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25,200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141,963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345,000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32,450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195,000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312,590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295,000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180,139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2,135,000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686,950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134,996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2,835,000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1,434,069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280,000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114,925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10,746,811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2022</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356,000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9,719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710,000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172,232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325,000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24,900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141,132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25,550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200,000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306,740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168,339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2,000,000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580,200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125,846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3,330,000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1,377,086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285,000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103,725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11,251,469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2023</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740,000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143,527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630,000 </a:t>
                      </a:r>
                    </a:p>
                  </a:txBody>
                  <a:tcPr marL="5475" marR="5475" marT="5475" marB="0" anchor="b">
                    <a:lnL>
                      <a:noFill/>
                    </a:lnL>
                    <a:lnR>
                      <a:noFill/>
                    </a:lnR>
                    <a:lnT>
                      <a:noFill/>
                    </a:lnT>
                    <a:lnB>
                      <a:noFill/>
                    </a:lnB>
                  </a:tcPr>
                </a:tc>
                <a:tc>
                  <a:txBody>
                    <a:bodyPr/>
                    <a:lstStyle/>
                    <a:p>
                      <a:pPr algn="l" fontAlgn="b"/>
                      <a:r>
                        <a:rPr lang="en-US" sz="600" b="0" i="0" u="none" strike="noStrike" dirty="0">
                          <a:solidFill>
                            <a:srgbClr val="000000"/>
                          </a:solidFill>
                          <a:effectLst/>
                          <a:latin typeface="Arial" panose="020B0604020202020204" pitchFamily="34" charset="0"/>
                        </a:rPr>
                        <a:t>    17,588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140,300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360,000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17,675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301,740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320,000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155,939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2,090,000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480,200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325,000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116,396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1,307,522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300,000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92,325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dirty="0">
                          <a:solidFill>
                            <a:srgbClr val="000000"/>
                          </a:solidFill>
                          <a:effectLst/>
                          <a:latin typeface="Arial" panose="020B0604020202020204" pitchFamily="34" charset="0"/>
                        </a:rPr>
                        <a:t>    10,883,211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2024</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770,000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112,128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2,625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825,000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139,469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365,000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9,125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210,000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296,359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143,139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1,950,000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375,700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106,646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3,170,000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1,239,802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80,325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10,885,319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2025</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76,377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955,000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118,844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220,000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290,059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345,000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129,739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2,430,000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278,200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340,000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99,946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3,245,000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1,167,494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74,025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10,889,685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2026</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840,000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39,001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1,235,000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93,775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225,000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283,459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360,000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115,939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2,305,000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156,700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345,000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93,146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3,320,000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1,090,782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320,000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61,425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10,884,227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2027</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1,275,000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59,813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230,000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277,272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370,000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106,039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3,230,000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104,838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85,556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3,405,000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1,008,978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335,000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55,025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10,897,521 </a:t>
                      </a:r>
                    </a:p>
                  </a:txBody>
                  <a:tcPr marL="5475" marR="5475" marT="5475" marB="0" anchor="b">
                    <a:lnL>
                      <a:noFill/>
                    </a:lnL>
                    <a:lnR>
                      <a:noFill/>
                    </a:lnR>
                    <a:lnT>
                      <a:noFill/>
                    </a:lnT>
                    <a:lnB>
                      <a:noFill/>
                    </a:lnB>
                  </a:tcPr>
                </a:tc>
              </a:tr>
              <a:tr h="134598">
                <a:tc>
                  <a:txBody>
                    <a:bodyPr/>
                    <a:lstStyle/>
                    <a:p>
                      <a:pPr algn="ctr" fontAlgn="b"/>
                      <a:r>
                        <a:rPr lang="en-US" sz="700" b="1" i="0" u="none" strike="noStrike">
                          <a:solidFill>
                            <a:srgbClr val="000000"/>
                          </a:solidFill>
                          <a:effectLst/>
                          <a:latin typeface="Arial" panose="020B0604020202020204" pitchFamily="34" charset="0"/>
                        </a:rPr>
                        <a:t>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2028</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690,000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Calibri" panose="020F0502020204030204" pitchFamily="34" charset="0"/>
                        </a:rPr>
                        <a:t>       21,563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1,275,000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270,372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380,000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94,939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1,125,000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28,125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365,000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77,569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4,385,000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922,116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340,000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48,325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10,023,009 </a:t>
                      </a:r>
                    </a:p>
                  </a:txBody>
                  <a:tcPr marL="5475" marR="5475" marT="5475" marB="0" anchor="b">
                    <a:lnL>
                      <a:noFill/>
                    </a:lnL>
                    <a:lnR>
                      <a:noFill/>
                    </a:lnR>
                    <a:lnT>
                      <a:noFill/>
                    </a:lnT>
                    <a:lnB>
                      <a:noFill/>
                    </a:lnB>
                  </a:tcPr>
                </a:tc>
              </a:tr>
              <a:tr h="134598">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2029</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1,960,000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232,122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395,000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83,539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370,000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68,900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5,060,000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805,870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41,100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9,366,531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2030</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1,885,000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171,362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71,294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380,000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59,650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5,085,000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666,669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350,000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33,663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9,107,638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2031</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1,940,000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112,455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420,000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58,638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390,000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49,200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5,230,000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523,221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365,000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25,788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9,114,302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2032</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1,550,000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50,375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430,000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45,198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405,000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37,500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4,865,000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372,022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380,000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17,575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8,152,670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2033</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445,000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31,223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415,000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25,350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3,740,000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228,942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380,000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9,025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5,274,540 </a:t>
                      </a:r>
                    </a:p>
                  </a:txBody>
                  <a:tcPr marL="5475" marR="5475" marT="5475" marB="0" anchor="b">
                    <a:lnL>
                      <a:noFill/>
                    </a:lnL>
                    <a:lnR>
                      <a:noFill/>
                    </a:lnR>
                    <a:lnT>
                      <a:noFill/>
                    </a:lnT>
                    <a:lnB>
                      <a:noFill/>
                    </a:lnB>
                  </a:tcPr>
                </a:tc>
              </a:tr>
              <a:tr h="134598">
                <a:tc>
                  <a:txBody>
                    <a:bodyPr/>
                    <a:lstStyle/>
                    <a:p>
                      <a:pPr algn="ctr" fontAlgn="b"/>
                      <a:endParaRPr lang="en-US" sz="700" b="1"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Arial" panose="020B0604020202020204" pitchFamily="34" charset="0"/>
                      </a:endParaRPr>
                    </a:p>
                  </a:txBody>
                  <a:tcPr marL="5475" marR="5475" marT="5475" marB="0" anchor="b">
                    <a:lnL>
                      <a:noFill/>
                    </a:lnL>
                    <a:lnR>
                      <a:noFill/>
                    </a:lnR>
                    <a:lnT>
                      <a:noFill/>
                    </a:lnT>
                    <a:lnB>
                      <a:noFill/>
                    </a:lnB>
                  </a:tcPr>
                </a:tc>
              </a:tr>
              <a:tr h="137983">
                <a:tc>
                  <a:txBody>
                    <a:bodyPr/>
                    <a:lstStyle/>
                    <a:p>
                      <a:pPr algn="ctr" fontAlgn="b"/>
                      <a:r>
                        <a:rPr lang="en-US" sz="700" b="1" i="0" u="none" strike="noStrike">
                          <a:solidFill>
                            <a:srgbClr val="000000"/>
                          </a:solidFill>
                          <a:effectLst/>
                          <a:latin typeface="Arial" panose="020B0604020202020204" pitchFamily="34" charset="0"/>
                        </a:rPr>
                        <a:t>2034</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460,000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15,870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430,000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12,900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3,850,000 </a:t>
                      </a: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117,079 </a:t>
                      </a: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4,885,849 </a:t>
                      </a:r>
                    </a:p>
                  </a:txBody>
                  <a:tcPr marL="5475" marR="5475" marT="5475" marB="0" anchor="b">
                    <a:lnL>
                      <a:noFill/>
                    </a:lnL>
                    <a:lnR>
                      <a:noFill/>
                    </a:lnR>
                    <a:lnT>
                      <a:noFill/>
                    </a:lnT>
                    <a:lnB>
                      <a:noFill/>
                    </a:lnB>
                  </a:tcPr>
                </a:tc>
              </a:tr>
              <a:tr h="134598">
                <a:tc>
                  <a:txBody>
                    <a:bodyPr/>
                    <a:lstStyle/>
                    <a:p>
                      <a:pPr algn="l" fontAlgn="b"/>
                      <a:endParaRPr lang="en-US" sz="7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w="6350" cap="flat" cmpd="sng" algn="ctr">
                      <a:solidFill>
                        <a:srgbClr val="000000"/>
                      </a:solidFill>
                      <a:prstDash val="solid"/>
                      <a:round/>
                      <a:headEnd type="none" w="med" len="med"/>
                      <a:tailEnd type="none" w="med" len="med"/>
                    </a:lnB>
                  </a:tcPr>
                </a:tc>
              </a:tr>
              <a:tr h="137983">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702,000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28,884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4,545,000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741,630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1,075,000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70,313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5,085,000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856,859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1,420,000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84,800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10,095,000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2,904,905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5,270,000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1,399,974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17,265,000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2,690,913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5,075,000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1,093,603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54,625,000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12,261,652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4,315,000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600" b="0" i="0" u="none" strike="noStrike">
                          <a:solidFill>
                            <a:srgbClr val="000000"/>
                          </a:solidFill>
                          <a:effectLst/>
                          <a:latin typeface="Arial" panose="020B0604020202020204" pitchFamily="34" charset="0"/>
                        </a:rPr>
                        <a:t>  757,251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Arial" panose="020B0604020202020204" pitchFamily="34" charset="0"/>
                      </a:endParaRPr>
                    </a:p>
                  </a:txBody>
                  <a:tcPr marL="5475" marR="5475" marT="5475" marB="0" anchor="b">
                    <a:lnL>
                      <a:noFill/>
                    </a:lnL>
                    <a:lnR>
                      <a:noFill/>
                    </a:lnR>
                    <a:lnT>
                      <a:noFill/>
                    </a:lnT>
                    <a:lnB>
                      <a:noFill/>
                    </a:lnB>
                  </a:tcPr>
                </a:tc>
                <a:tc>
                  <a:txBody>
                    <a:bodyPr/>
                    <a:lstStyle/>
                    <a:p>
                      <a:pPr algn="l" fontAlgn="b"/>
                      <a:r>
                        <a:rPr lang="en-US" sz="600" b="0" i="0" u="none" strike="noStrike">
                          <a:solidFill>
                            <a:srgbClr val="000000"/>
                          </a:solidFill>
                          <a:effectLst/>
                          <a:latin typeface="Arial" panose="020B0604020202020204" pitchFamily="34" charset="0"/>
                        </a:rPr>
                        <a:t>  132,362,782 </a:t>
                      </a:r>
                    </a:p>
                  </a:txBody>
                  <a:tcPr marL="5475" marR="5475" marT="547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37983">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5475" marR="5475" marT="5475"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5475" marR="5475" marT="5475" marB="0" anchor="b">
                    <a:lnL>
                      <a:noFill/>
                    </a:lnL>
                    <a:lnR>
                      <a:noFill/>
                    </a:lnR>
                    <a:lnT w="25400" cap="flat" cmpd="dbl" algn="ctr">
                      <a:solidFill>
                        <a:srgbClr val="000000"/>
                      </a:solidFill>
                      <a:prstDash val="solid"/>
                      <a:round/>
                      <a:headEnd type="none" w="med" len="med"/>
                      <a:tailEnd type="none" w="med" len="med"/>
                    </a:lnT>
                    <a:lnB>
                      <a:noFill/>
                    </a:lnB>
                  </a:tcPr>
                </a:tc>
              </a:tr>
            </a:tbl>
          </a:graphicData>
        </a:graphic>
      </p:graphicFrame>
      <p:sp>
        <p:nvSpPr>
          <p:cNvPr id="7" name="Right Arrow 6"/>
          <p:cNvSpPr/>
          <p:nvPr/>
        </p:nvSpPr>
        <p:spPr>
          <a:xfrm rot="12475305">
            <a:off x="11128345" y="2376274"/>
            <a:ext cx="581218" cy="300067"/>
          </a:xfrm>
          <a:prstGeom prst="rightArrow">
            <a:avLst>
              <a:gd name="adj1" fmla="val 4075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A20F938-8C18-4B20-8F80-AFD4A67325DA}" type="slidenum">
              <a:rPr lang="en-US" smtClean="0"/>
              <a:t>53</a:t>
            </a:fld>
            <a:endParaRPr lang="en-US"/>
          </a:p>
        </p:txBody>
      </p:sp>
    </p:spTree>
    <p:extLst>
      <p:ext uri="{BB962C8B-B14F-4D97-AF65-F5344CB8AC3E}">
        <p14:creationId xmlns:p14="http://schemas.microsoft.com/office/powerpoint/2010/main" val="37554746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p:cNvGraphicFramePr/>
          <p:nvPr>
            <p:extLst>
              <p:ext uri="{D42A27DB-BD31-4B8C-83A1-F6EECF244321}">
                <p14:modId xmlns:p14="http://schemas.microsoft.com/office/powerpoint/2010/main" val="2859803427"/>
              </p:ext>
            </p:extLst>
          </p:nvPr>
        </p:nvGraphicFramePr>
        <p:xfrm>
          <a:off x="1266826" y="247650"/>
          <a:ext cx="9439274" cy="632459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848101" y="685800"/>
            <a:ext cx="3886200" cy="461665"/>
          </a:xfrm>
          <a:prstGeom prst="rect">
            <a:avLst/>
          </a:prstGeom>
          <a:noFill/>
        </p:spPr>
        <p:txBody>
          <a:bodyPr wrap="square" rtlCol="0">
            <a:spAutoFit/>
          </a:bodyPr>
          <a:lstStyle/>
          <a:p>
            <a:r>
              <a:rPr lang="en-US" sz="2400" dirty="0" smtClean="0"/>
              <a:t>Current Annual Debt Service</a:t>
            </a:r>
            <a:endParaRPr lang="en-US" sz="2400" dirty="0"/>
          </a:p>
        </p:txBody>
      </p:sp>
      <p:cxnSp>
        <p:nvCxnSpPr>
          <p:cNvPr id="15" name="Straight Connector 14"/>
          <p:cNvCxnSpPr/>
          <p:nvPr/>
        </p:nvCxnSpPr>
        <p:spPr>
          <a:xfrm>
            <a:off x="2286000" y="2257425"/>
            <a:ext cx="8420100" cy="66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0A20F938-8C18-4B20-8F80-AFD4A67325DA}" type="slidenum">
              <a:rPr lang="en-US" smtClean="0"/>
              <a:t>54</a:t>
            </a:fld>
            <a:endParaRPr lang="en-US"/>
          </a:p>
        </p:txBody>
      </p:sp>
    </p:spTree>
    <p:extLst>
      <p:ext uri="{BB962C8B-B14F-4D97-AF65-F5344CB8AC3E}">
        <p14:creationId xmlns:p14="http://schemas.microsoft.com/office/powerpoint/2010/main" val="24625746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p:cNvGraphicFramePr/>
          <p:nvPr>
            <p:extLst>
              <p:ext uri="{D42A27DB-BD31-4B8C-83A1-F6EECF244321}">
                <p14:modId xmlns:p14="http://schemas.microsoft.com/office/powerpoint/2010/main" val="2922948605"/>
              </p:ext>
            </p:extLst>
          </p:nvPr>
        </p:nvGraphicFramePr>
        <p:xfrm>
          <a:off x="1266826" y="247650"/>
          <a:ext cx="9439274" cy="632459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399272" y="666750"/>
            <a:ext cx="5443392" cy="461665"/>
          </a:xfrm>
          <a:prstGeom prst="rect">
            <a:avLst/>
          </a:prstGeom>
          <a:noFill/>
        </p:spPr>
        <p:txBody>
          <a:bodyPr wrap="square" rtlCol="0">
            <a:spAutoFit/>
          </a:bodyPr>
          <a:lstStyle/>
          <a:p>
            <a:r>
              <a:rPr lang="en-US" sz="2400" dirty="0" smtClean="0"/>
              <a:t>If we </a:t>
            </a:r>
            <a:r>
              <a:rPr lang="en-US" sz="2400" dirty="0"/>
              <a:t>c</a:t>
            </a:r>
            <a:r>
              <a:rPr lang="en-US" sz="2400" dirty="0" smtClean="0"/>
              <a:t>ontinue to borrow for capital </a:t>
            </a:r>
            <a:r>
              <a:rPr lang="en-US" sz="2400" dirty="0"/>
              <a:t>n</a:t>
            </a:r>
            <a:r>
              <a:rPr lang="en-US" sz="2400" dirty="0" smtClean="0"/>
              <a:t>eeds</a:t>
            </a:r>
            <a:endParaRPr lang="en-US" sz="2400" dirty="0"/>
          </a:p>
        </p:txBody>
      </p:sp>
      <p:cxnSp>
        <p:nvCxnSpPr>
          <p:cNvPr id="3" name="Straight Connector 2"/>
          <p:cNvCxnSpPr/>
          <p:nvPr/>
        </p:nvCxnSpPr>
        <p:spPr>
          <a:xfrm>
            <a:off x="2219325" y="2771775"/>
            <a:ext cx="8362950"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0A20F938-8C18-4B20-8F80-AFD4A67325DA}" type="slidenum">
              <a:rPr lang="en-US" smtClean="0"/>
              <a:t>55</a:t>
            </a:fld>
            <a:endParaRPr lang="en-US"/>
          </a:p>
        </p:txBody>
      </p:sp>
    </p:spTree>
    <p:extLst>
      <p:ext uri="{BB962C8B-B14F-4D97-AF65-F5344CB8AC3E}">
        <p14:creationId xmlns:p14="http://schemas.microsoft.com/office/powerpoint/2010/main" val="39154955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010003" y="1316528"/>
            <a:ext cx="10108272" cy="4031873"/>
          </a:xfrm>
          <a:prstGeom prst="rect">
            <a:avLst/>
          </a:prstGeom>
        </p:spPr>
        <p:txBody>
          <a:bodyPr wrap="square">
            <a:spAutoFit/>
          </a:bodyPr>
          <a:lstStyle/>
          <a:p>
            <a:pPr>
              <a:tabLst>
                <a:tab pos="2971800" algn="ctr"/>
              </a:tabLst>
            </a:pPr>
            <a:r>
              <a:rPr lang="en-US" sz="2800" u="sng" dirty="0" smtClean="0">
                <a:latin typeface="Calibri" panose="020F0502020204030204" pitchFamily="34" charset="0"/>
                <a:ea typeface="Times New Roman" panose="02020603050405020304" pitchFamily="18" charset="0"/>
                <a:cs typeface="Calibri" panose="020F0502020204030204" pitchFamily="34" charset="0"/>
              </a:rPr>
              <a:t>Traditional</a:t>
            </a:r>
            <a:r>
              <a:rPr lang="en-US" sz="2800" dirty="0" smtClean="0">
                <a:latin typeface="Calibri" panose="020F0502020204030204" pitchFamily="34" charset="0"/>
                <a:ea typeface="Times New Roman" panose="02020603050405020304" pitchFamily="18" charset="0"/>
                <a:cs typeface="Calibri" panose="020F0502020204030204" pitchFamily="34" charset="0"/>
              </a:rPr>
              <a:t>:</a:t>
            </a: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Issue a $5 million bond: 2022, 2024, 2026, etc.</a:t>
            </a: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800" u="sng" dirty="0" smtClean="0">
                <a:latin typeface="Calibri" panose="020F0502020204030204" pitchFamily="34" charset="0"/>
                <a:ea typeface="Times New Roman" panose="02020603050405020304" pitchFamily="18" charset="0"/>
                <a:cs typeface="Calibri" panose="020F0502020204030204" pitchFamily="34" charset="0"/>
              </a:rPr>
              <a:t>Proposed</a:t>
            </a:r>
            <a:r>
              <a:rPr lang="en-US" sz="2800" dirty="0" smtClean="0">
                <a:latin typeface="Calibri" panose="020F0502020204030204" pitchFamily="34" charset="0"/>
                <a:ea typeface="Times New Roman" panose="02020603050405020304" pitchFamily="18" charset="0"/>
                <a:cs typeface="Calibri" panose="020F0502020204030204" pitchFamily="34" charset="0"/>
              </a:rPr>
              <a:t>:</a:t>
            </a: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Dedicate funding for capital needs: $6 million in 2022 and $6 million in 2024</a:t>
            </a:r>
          </a:p>
          <a:p>
            <a:pPr>
              <a:tabLst>
                <a:tab pos="2971800" algn="ctr"/>
              </a:tabLst>
            </a:pPr>
            <a:endParaRPr lang="en-US" sz="24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Invest $12 million in capital needs without taking on additional debt</a:t>
            </a:r>
          </a:p>
          <a:p>
            <a:pPr>
              <a:tabLst>
                <a:tab pos="2971800" algn="ctr"/>
              </a:tabLs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Push out next capital request to 2027</a:t>
            </a:r>
          </a:p>
        </p:txBody>
      </p:sp>
      <p:sp>
        <p:nvSpPr>
          <p:cNvPr id="3" name="Slide Number Placeholder 2"/>
          <p:cNvSpPr>
            <a:spLocks noGrp="1"/>
          </p:cNvSpPr>
          <p:nvPr>
            <p:ph type="sldNum" sz="quarter" idx="12"/>
          </p:nvPr>
        </p:nvSpPr>
        <p:spPr/>
        <p:txBody>
          <a:bodyPr/>
          <a:lstStyle/>
          <a:p>
            <a:fld id="{0A20F938-8C18-4B20-8F80-AFD4A67325DA}" type="slidenum">
              <a:rPr lang="en-US" smtClean="0"/>
              <a:t>56</a:t>
            </a:fld>
            <a:endParaRPr lang="en-US"/>
          </a:p>
        </p:txBody>
      </p:sp>
    </p:spTree>
    <p:extLst>
      <p:ext uri="{BB962C8B-B14F-4D97-AF65-F5344CB8AC3E}">
        <p14:creationId xmlns:p14="http://schemas.microsoft.com/office/powerpoint/2010/main" val="35562791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4093428"/>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a:p>
            <a:pPr>
              <a:tabLst>
                <a:tab pos="2971800" algn="ctr"/>
              </a:tabLst>
            </a:pPr>
            <a:endParaRPr lang="en-US" sz="32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u="sng" dirty="0" smtClean="0">
                <a:latin typeface="Calibri" panose="020F0502020204030204" pitchFamily="34" charset="0"/>
                <a:ea typeface="Times New Roman" panose="02020603050405020304" pitchFamily="18" charset="0"/>
                <a:cs typeface="Calibri" panose="020F0502020204030204" pitchFamily="34" charset="0"/>
              </a:rPr>
              <a:t>Totals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COVID Response: Essential Personnel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8,000,000</a:t>
            </a: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Revenue Recovery: Capital Needs		$12,000,000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Road Infrastructure	$  6,000,000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Community Reinvestment Fund</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u="sng" dirty="0" smtClean="0">
                <a:latin typeface="Calibri" panose="020F0502020204030204" pitchFamily="34" charset="0"/>
                <a:ea typeface="Times New Roman" panose="02020603050405020304" pitchFamily="18" charset="0"/>
                <a:cs typeface="Calibri" panose="020F0502020204030204" pitchFamily="34" charset="0"/>
              </a:rPr>
              <a:t>$  8,467,364(+)</a:t>
            </a:r>
          </a:p>
          <a:p>
            <a:pPr>
              <a:tabLst>
                <a:tab pos="2971800" algn="ctr"/>
              </a:tabLs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$34,467,364</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57</a:t>
            </a:fld>
            <a:endParaRPr lang="en-US"/>
          </a:p>
        </p:txBody>
      </p:sp>
    </p:spTree>
    <p:extLst>
      <p:ext uri="{BB962C8B-B14F-4D97-AF65-F5344CB8AC3E}">
        <p14:creationId xmlns:p14="http://schemas.microsoft.com/office/powerpoint/2010/main" val="20319504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4093428"/>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a:p>
            <a:pPr>
              <a:tabLst>
                <a:tab pos="2971800" algn="ctr"/>
              </a:tabLst>
            </a:pPr>
            <a:endParaRPr lang="en-US" sz="32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u="sng" dirty="0" smtClean="0">
                <a:latin typeface="Calibri" panose="020F0502020204030204" pitchFamily="34" charset="0"/>
                <a:ea typeface="Times New Roman" panose="02020603050405020304" pitchFamily="18" charset="0"/>
                <a:cs typeface="Calibri" panose="020F0502020204030204" pitchFamily="34" charset="0"/>
              </a:rPr>
              <a:t>Totals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COVID Response: Essential Personnel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8,000,000</a:t>
            </a: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Revenue Recovery: </a:t>
            </a:r>
            <a:r>
              <a:rPr lang="en-US" sz="3200" dirty="0" smtClean="0">
                <a:latin typeface="Calibri" panose="020F0502020204030204" pitchFamily="34" charset="0"/>
                <a:ea typeface="Times New Roman" panose="02020603050405020304" pitchFamily="18" charset="0"/>
                <a:cs typeface="Calibri" panose="020F0502020204030204" pitchFamily="34" charset="0"/>
              </a:rPr>
              <a:t>Capital Needs		$12,000,000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Road Infrastructure	$  6,000,000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Community Reinvestment Fund</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u="sng" dirty="0" smtClean="0">
                <a:latin typeface="Calibri" panose="020F0502020204030204" pitchFamily="34" charset="0"/>
                <a:ea typeface="Times New Roman" panose="02020603050405020304" pitchFamily="18" charset="0"/>
                <a:cs typeface="Calibri" panose="020F0502020204030204" pitchFamily="34" charset="0"/>
              </a:rPr>
              <a:t>$  8,467,364(+)</a:t>
            </a:r>
          </a:p>
          <a:p>
            <a:pPr>
              <a:tabLst>
                <a:tab pos="2971800" algn="ctr"/>
              </a:tabLs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$34,467,364</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58</a:t>
            </a:fld>
            <a:endParaRPr lang="en-US"/>
          </a:p>
        </p:txBody>
      </p:sp>
    </p:spTree>
    <p:extLst>
      <p:ext uri="{BB962C8B-B14F-4D97-AF65-F5344CB8AC3E}">
        <p14:creationId xmlns:p14="http://schemas.microsoft.com/office/powerpoint/2010/main" val="9543915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a:spLocks noChangeArrowheads="1"/>
          </p:cNvSpPr>
          <p:nvPr/>
        </p:nvSpPr>
        <p:spPr bwMode="auto">
          <a:xfrm>
            <a:off x="0" y="-138499"/>
            <a:ext cx="65" cy="276999"/>
          </a:xfrm>
          <a:prstGeom prst="rect">
            <a:avLst/>
          </a:prstGeom>
          <a:solidFill>
            <a:srgbClr val="DFE5E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282615" y="669753"/>
            <a:ext cx="2647951" cy="19859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713548" y="671064"/>
            <a:ext cx="2658438" cy="19938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169" y="3532426"/>
            <a:ext cx="2590800" cy="19431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153657" y="671065"/>
            <a:ext cx="2658437" cy="1993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546191" y="680242"/>
            <a:ext cx="2647950" cy="198596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7200129" y="3519717"/>
            <a:ext cx="2605325" cy="19539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9583487" y="3519716"/>
            <a:ext cx="2605325" cy="195399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3" name="TextBox 12"/>
          <p:cNvSpPr txBox="1"/>
          <p:nvPr/>
        </p:nvSpPr>
        <p:spPr>
          <a:xfrm>
            <a:off x="1704110" y="6013219"/>
            <a:ext cx="9247906" cy="584775"/>
          </a:xfrm>
          <a:prstGeom prst="rect">
            <a:avLst/>
          </a:prstGeom>
          <a:noFill/>
        </p:spPr>
        <p:txBody>
          <a:bodyPr wrap="square" rtlCol="0">
            <a:spAutoFit/>
          </a:bodyPr>
          <a:lstStyle/>
          <a:p>
            <a:r>
              <a:rPr lang="en-US" sz="3200" b="1" dirty="0" smtClean="0"/>
              <a:t>An opportunity to reinvest in our road infrastructure</a:t>
            </a:r>
            <a:endParaRPr lang="en-US" sz="3200" b="1" dirty="0"/>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1808" y="683779"/>
            <a:ext cx="2643907" cy="19829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4718507" y="3552148"/>
            <a:ext cx="2568262" cy="1926197"/>
          </a:xfrm>
          <a:prstGeom prst="rect">
            <a:avLst/>
          </a:prstGeom>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2292575" y="3552148"/>
            <a:ext cx="2568263" cy="1926198"/>
          </a:xfrm>
          <a:prstGeom prst="rect">
            <a:avLst/>
          </a:prstGeom>
        </p:spPr>
      </p:pic>
      <p:sp>
        <p:nvSpPr>
          <p:cNvPr id="7" name="Slide Number Placeholder 6"/>
          <p:cNvSpPr>
            <a:spLocks noGrp="1"/>
          </p:cNvSpPr>
          <p:nvPr>
            <p:ph type="sldNum" sz="quarter" idx="12"/>
          </p:nvPr>
        </p:nvSpPr>
        <p:spPr/>
        <p:txBody>
          <a:bodyPr/>
          <a:lstStyle/>
          <a:p>
            <a:fld id="{0A20F938-8C18-4B20-8F80-AFD4A67325DA}" type="slidenum">
              <a:rPr lang="en-US" smtClean="0"/>
              <a:t>59</a:t>
            </a:fld>
            <a:endParaRPr lang="en-US"/>
          </a:p>
        </p:txBody>
      </p:sp>
    </p:spTree>
    <p:extLst>
      <p:ext uri="{BB962C8B-B14F-4D97-AF65-F5344CB8AC3E}">
        <p14:creationId xmlns:p14="http://schemas.microsoft.com/office/powerpoint/2010/main" val="239041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solidFill>
                  <a:srgbClr val="FF0000"/>
                </a:solidFill>
              </a:rPr>
              <a:t>Individuals and Families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9" y="1485902"/>
            <a:ext cx="6442364" cy="2985433"/>
          </a:xfrm>
          <a:prstGeom prst="rect">
            <a:avLst/>
          </a:prstGeom>
          <a:noFill/>
        </p:spPr>
        <p:txBody>
          <a:bodyPr wrap="square" rtlCol="0">
            <a:spAutoFit/>
          </a:bodyPr>
          <a:lstStyle/>
          <a:p>
            <a:r>
              <a:rPr lang="en-US" sz="1600" dirty="0" smtClean="0"/>
              <a:t>Another round of stimulus checks	</a:t>
            </a:r>
          </a:p>
          <a:p>
            <a:pPr>
              <a:lnSpc>
                <a:spcPct val="150000"/>
              </a:lnSpc>
            </a:pPr>
            <a:r>
              <a:rPr lang="en-US" sz="1600" dirty="0"/>
              <a:t>	</a:t>
            </a:r>
            <a:r>
              <a:rPr lang="en-US" sz="1200" dirty="0" smtClean="0"/>
              <a:t>$1,400 individual (earning up to $75,000)</a:t>
            </a:r>
          </a:p>
          <a:p>
            <a:pPr>
              <a:lnSpc>
                <a:spcPct val="150000"/>
              </a:lnSpc>
            </a:pPr>
            <a:r>
              <a:rPr lang="en-US" sz="1200" dirty="0"/>
              <a:t>	</a:t>
            </a:r>
            <a:r>
              <a:rPr lang="en-US" sz="1200" dirty="0" smtClean="0"/>
              <a:t>$2,800 joint filers (earning up to $150,000)</a:t>
            </a:r>
          </a:p>
          <a:p>
            <a:pPr>
              <a:lnSpc>
                <a:spcPct val="150000"/>
              </a:lnSpc>
            </a:pPr>
            <a:r>
              <a:rPr lang="en-US" sz="1200" dirty="0"/>
              <a:t>	</a:t>
            </a:r>
            <a:r>
              <a:rPr lang="en-US" sz="1200" dirty="0" smtClean="0"/>
              <a:t>$1,400 per dependent</a:t>
            </a:r>
          </a:p>
          <a:p>
            <a:endParaRPr lang="en-US" sz="1600" dirty="0"/>
          </a:p>
          <a:p>
            <a:r>
              <a:rPr lang="en-US" sz="1600" dirty="0" smtClean="0"/>
              <a:t>Enhanced federal supplemental unemployment benefits of $300 per week </a:t>
            </a:r>
          </a:p>
          <a:p>
            <a:endParaRPr lang="en-US" sz="1600" dirty="0"/>
          </a:p>
          <a:p>
            <a:r>
              <a:rPr lang="en-US" sz="1600" dirty="0" smtClean="0"/>
              <a:t>Child credit expanded to $3,000 from $2,000, and to $3,600 for children under six years old</a:t>
            </a:r>
          </a:p>
          <a:p>
            <a:endParaRPr lang="en-US" sz="1600" dirty="0"/>
          </a:p>
          <a:p>
            <a:r>
              <a:rPr lang="en-US" sz="1600" dirty="0" smtClean="0"/>
              <a:t>Earned Income Tax Credit expanded for taxpayers without children for 2021</a:t>
            </a:r>
          </a:p>
        </p:txBody>
      </p:sp>
      <p:sp>
        <p:nvSpPr>
          <p:cNvPr id="6" name="Oval 5"/>
          <p:cNvSpPr/>
          <p:nvPr/>
        </p:nvSpPr>
        <p:spPr>
          <a:xfrm>
            <a:off x="4436917" y="1236516"/>
            <a:ext cx="6660574" cy="1579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A20F938-8C18-4B20-8F80-AFD4A67325DA}" type="slidenum">
              <a:rPr lang="en-US" smtClean="0"/>
              <a:t>6</a:t>
            </a:fld>
            <a:endParaRPr lang="en-US"/>
          </a:p>
        </p:txBody>
      </p:sp>
    </p:spTree>
    <p:extLst>
      <p:ext uri="{BB962C8B-B14F-4D97-AF65-F5344CB8AC3E}">
        <p14:creationId xmlns:p14="http://schemas.microsoft.com/office/powerpoint/2010/main" val="25983708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33852" y="261852"/>
            <a:ext cx="12282054" cy="6309420"/>
          </a:xfrm>
          <a:prstGeom prst="rect">
            <a:avLst/>
          </a:prstGeom>
        </p:spPr>
        <p:txBody>
          <a:bodyPr wrap="square">
            <a:spAutoFit/>
          </a:bodyPr>
          <a:lstStyle/>
          <a:p>
            <a:pPr>
              <a:tabLst>
                <a:tab pos="2971800" algn="ctr"/>
              </a:tabLst>
            </a:pPr>
            <a:r>
              <a:rPr lang="en-US" sz="2800" u="sng" dirty="0" smtClean="0">
                <a:latin typeface="Calibri" panose="020F0502020204030204" pitchFamily="34" charset="0"/>
                <a:ea typeface="Times New Roman" panose="02020603050405020304" pitchFamily="18" charset="0"/>
                <a:cs typeface="Calibri" panose="020F0502020204030204" pitchFamily="34" charset="0"/>
              </a:rPr>
              <a:t>Traditional</a:t>
            </a:r>
            <a:r>
              <a:rPr lang="en-US" sz="2800" dirty="0" smtClean="0">
                <a:latin typeface="Calibri" panose="020F0502020204030204" pitchFamily="34" charset="0"/>
                <a:ea typeface="Times New Roman" panose="02020603050405020304" pitchFamily="18" charset="0"/>
                <a:cs typeface="Calibri" panose="020F0502020204030204" pitchFamily="34" charset="0"/>
              </a:rPr>
              <a:t>:</a:t>
            </a: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Request $1-$1.5 million from the bond issuance: 2022, 2024, 2026, etc.</a:t>
            </a: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u="sng"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28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800" u="sng" dirty="0" smtClean="0">
                <a:latin typeface="Calibri" panose="020F0502020204030204" pitchFamily="34" charset="0"/>
                <a:ea typeface="Times New Roman" panose="02020603050405020304" pitchFamily="18" charset="0"/>
                <a:cs typeface="Calibri" panose="020F0502020204030204" pitchFamily="34" charset="0"/>
              </a:rPr>
              <a:t>Proposed</a:t>
            </a:r>
            <a:r>
              <a:rPr lang="en-US" sz="2800" dirty="0" smtClean="0">
                <a:latin typeface="Calibri" panose="020F0502020204030204" pitchFamily="34" charset="0"/>
                <a:ea typeface="Times New Roman" panose="02020603050405020304" pitchFamily="18" charset="0"/>
                <a:cs typeface="Calibri" panose="020F0502020204030204" pitchFamily="34" charset="0"/>
              </a:rPr>
              <a:t>:</a:t>
            </a: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Dedicate funding for road infrastructure: $3 million in 2022 and $3 million in 2024</a:t>
            </a:r>
          </a:p>
          <a:p>
            <a:pPr>
              <a:tabLst>
                <a:tab pos="2971800" algn="ctr"/>
              </a:tabLs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Invest $6 million (2022-2026) versus $3 million under traditional format – without debt</a:t>
            </a:r>
          </a:p>
        </p:txBody>
      </p:sp>
      <p:pic>
        <p:nvPicPr>
          <p:cNvPr id="4" name="Picture 12" descr="2nd pass maple 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331" y="1667535"/>
            <a:ext cx="3245369" cy="3070772"/>
          </a:xfrm>
          <a:prstGeom prst="rect">
            <a:avLst/>
          </a:prstGeom>
          <a:noFill/>
          <a:ln w="9525" cmpd="dbl">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1576" y="1667535"/>
            <a:ext cx="4217081" cy="307077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A20F938-8C18-4B20-8F80-AFD4A67325DA}" type="slidenum">
              <a:rPr lang="en-US" smtClean="0"/>
              <a:t>60</a:t>
            </a:fld>
            <a:endParaRPr lang="en-US"/>
          </a:p>
        </p:txBody>
      </p:sp>
    </p:spTree>
    <p:extLst>
      <p:ext uri="{BB962C8B-B14F-4D97-AF65-F5344CB8AC3E}">
        <p14:creationId xmlns:p14="http://schemas.microsoft.com/office/powerpoint/2010/main" val="12389679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4093428"/>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a:p>
            <a:pPr>
              <a:tabLst>
                <a:tab pos="2971800" algn="ctr"/>
              </a:tabLst>
            </a:pPr>
            <a:endParaRPr lang="en-US" sz="32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u="sng" dirty="0" smtClean="0">
                <a:latin typeface="Calibri" panose="020F0502020204030204" pitchFamily="34" charset="0"/>
                <a:ea typeface="Times New Roman" panose="02020603050405020304" pitchFamily="18" charset="0"/>
                <a:cs typeface="Calibri" panose="020F0502020204030204" pitchFamily="34" charset="0"/>
              </a:rPr>
              <a:t>Totals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COVID Response: Essential Personnel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8,000,000</a:t>
            </a: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Revenue Recovery: Capital Needs		$12,000,000</a:t>
            </a: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Road Infrastructure	$  6,000,000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Community Reinvestment Fund</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u="sng" dirty="0" smtClean="0">
                <a:latin typeface="Calibri" panose="020F0502020204030204" pitchFamily="34" charset="0"/>
                <a:ea typeface="Times New Roman" panose="02020603050405020304" pitchFamily="18" charset="0"/>
                <a:cs typeface="Calibri" panose="020F0502020204030204" pitchFamily="34" charset="0"/>
              </a:rPr>
              <a:t>$  8,467,364(+)</a:t>
            </a:r>
          </a:p>
          <a:p>
            <a:pPr>
              <a:tabLst>
                <a:tab pos="2971800" algn="ctr"/>
              </a:tabLs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$34,467,364</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61</a:t>
            </a:fld>
            <a:endParaRPr lang="en-US"/>
          </a:p>
        </p:txBody>
      </p:sp>
    </p:spTree>
    <p:extLst>
      <p:ext uri="{BB962C8B-B14F-4D97-AF65-F5344CB8AC3E}">
        <p14:creationId xmlns:p14="http://schemas.microsoft.com/office/powerpoint/2010/main" val="16520300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1859977" y="2015840"/>
            <a:ext cx="8343900" cy="2646878"/>
          </a:xfrm>
          <a:prstGeom prst="rect">
            <a:avLst/>
          </a:prstGeom>
          <a:noFill/>
        </p:spPr>
        <p:txBody>
          <a:bodyPr wrap="square" rtlCol="0">
            <a:spAutoFit/>
          </a:bodyPr>
          <a:lstStyle/>
          <a:p>
            <a:r>
              <a:rPr lang="en-US" sz="2800" u="sng" dirty="0" smtClean="0"/>
              <a:t>If Bethlehem </a:t>
            </a:r>
            <a:r>
              <a:rPr lang="en-US" sz="2800" u="sng" dirty="0"/>
              <a:t>were to borrow $</a:t>
            </a:r>
            <a:r>
              <a:rPr lang="en-US" sz="2800" u="sng" dirty="0" smtClean="0"/>
              <a:t>18,000,000:</a:t>
            </a:r>
            <a:endParaRPr lang="en-US" sz="2800" u="sng" dirty="0"/>
          </a:p>
          <a:p>
            <a:endParaRPr lang="en-US" dirty="0"/>
          </a:p>
          <a:p>
            <a:r>
              <a:rPr lang="en-US" sz="2400" dirty="0" smtClean="0"/>
              <a:t>Annual </a:t>
            </a:r>
            <a:r>
              <a:rPr lang="en-US" sz="2400" dirty="0"/>
              <a:t>debt service added to the General Fund	</a:t>
            </a:r>
            <a:r>
              <a:rPr lang="en-US" sz="2400" dirty="0" smtClean="0"/>
              <a:t>$1,500,000</a:t>
            </a:r>
            <a:endParaRPr lang="en-US" sz="2400" dirty="0"/>
          </a:p>
          <a:p>
            <a:endParaRPr lang="en-US" sz="2400" dirty="0"/>
          </a:p>
          <a:p>
            <a:r>
              <a:rPr lang="en-US" sz="2400" dirty="0" smtClean="0"/>
              <a:t>Interest </a:t>
            </a:r>
            <a:r>
              <a:rPr lang="en-US" sz="2400" dirty="0"/>
              <a:t>paid over the 15 year term	</a:t>
            </a:r>
            <a:r>
              <a:rPr lang="en-US" sz="2400" dirty="0" smtClean="0"/>
              <a:t>	</a:t>
            </a:r>
            <a:r>
              <a:rPr lang="en-US" sz="2400" dirty="0"/>
              <a:t>	</a:t>
            </a:r>
            <a:r>
              <a:rPr lang="en-US" sz="2400" dirty="0" smtClean="0"/>
              <a:t>$4,700,000</a:t>
            </a:r>
          </a:p>
          <a:p>
            <a:endParaRPr lang="en-US" sz="2400" dirty="0" smtClean="0"/>
          </a:p>
          <a:p>
            <a:r>
              <a:rPr lang="en-US" sz="2400" dirty="0" smtClean="0"/>
              <a:t>Total pf payments over 15 years			$22,700,000</a:t>
            </a:r>
            <a:endParaRPr lang="en-US" sz="2400" dirty="0"/>
          </a:p>
        </p:txBody>
      </p:sp>
      <p:sp>
        <p:nvSpPr>
          <p:cNvPr id="2" name="Slide Number Placeholder 1"/>
          <p:cNvSpPr>
            <a:spLocks noGrp="1"/>
          </p:cNvSpPr>
          <p:nvPr>
            <p:ph type="sldNum" sz="quarter" idx="12"/>
          </p:nvPr>
        </p:nvSpPr>
        <p:spPr/>
        <p:txBody>
          <a:bodyPr/>
          <a:lstStyle/>
          <a:p>
            <a:fld id="{0A20F938-8C18-4B20-8F80-AFD4A67325DA}" type="slidenum">
              <a:rPr lang="en-US" smtClean="0"/>
              <a:t>62</a:t>
            </a:fld>
            <a:endParaRPr lang="en-US"/>
          </a:p>
        </p:txBody>
      </p:sp>
    </p:spTree>
    <p:extLst>
      <p:ext uri="{BB962C8B-B14F-4D97-AF65-F5344CB8AC3E}">
        <p14:creationId xmlns:p14="http://schemas.microsoft.com/office/powerpoint/2010/main" val="14020000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p:cNvGraphicFramePr/>
          <p:nvPr>
            <p:extLst>
              <p:ext uri="{D42A27DB-BD31-4B8C-83A1-F6EECF244321}">
                <p14:modId xmlns:p14="http://schemas.microsoft.com/office/powerpoint/2010/main" val="2859803427"/>
              </p:ext>
            </p:extLst>
          </p:nvPr>
        </p:nvGraphicFramePr>
        <p:xfrm>
          <a:off x="1266826" y="247650"/>
          <a:ext cx="9439274" cy="632459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3848101" y="685800"/>
            <a:ext cx="3886200" cy="461665"/>
          </a:xfrm>
          <a:prstGeom prst="rect">
            <a:avLst/>
          </a:prstGeom>
          <a:noFill/>
        </p:spPr>
        <p:txBody>
          <a:bodyPr wrap="square" rtlCol="0">
            <a:spAutoFit/>
          </a:bodyPr>
          <a:lstStyle/>
          <a:p>
            <a:r>
              <a:rPr lang="en-US" sz="2400" dirty="0" smtClean="0"/>
              <a:t>Current Annual Debt Service</a:t>
            </a:r>
            <a:endParaRPr lang="en-US" sz="2400" dirty="0"/>
          </a:p>
        </p:txBody>
      </p:sp>
      <p:cxnSp>
        <p:nvCxnSpPr>
          <p:cNvPr id="15" name="Straight Connector 14"/>
          <p:cNvCxnSpPr/>
          <p:nvPr/>
        </p:nvCxnSpPr>
        <p:spPr>
          <a:xfrm>
            <a:off x="2286000" y="2257425"/>
            <a:ext cx="8420100" cy="66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0A20F938-8C18-4B20-8F80-AFD4A67325DA}" type="slidenum">
              <a:rPr lang="en-US" smtClean="0"/>
              <a:t>63</a:t>
            </a:fld>
            <a:endParaRPr lang="en-US"/>
          </a:p>
        </p:txBody>
      </p:sp>
    </p:spTree>
    <p:extLst>
      <p:ext uri="{BB962C8B-B14F-4D97-AF65-F5344CB8AC3E}">
        <p14:creationId xmlns:p14="http://schemas.microsoft.com/office/powerpoint/2010/main" val="19777621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6" name="Chart 5"/>
          <p:cNvGraphicFramePr/>
          <p:nvPr>
            <p:extLst>
              <p:ext uri="{D42A27DB-BD31-4B8C-83A1-F6EECF244321}">
                <p14:modId xmlns:p14="http://schemas.microsoft.com/office/powerpoint/2010/main" val="2544415987"/>
              </p:ext>
            </p:extLst>
          </p:nvPr>
        </p:nvGraphicFramePr>
        <p:xfrm>
          <a:off x="1335406" y="316230"/>
          <a:ext cx="9439274" cy="632459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4542272" y="666751"/>
            <a:ext cx="2658628" cy="461665"/>
          </a:xfrm>
          <a:prstGeom prst="rect">
            <a:avLst/>
          </a:prstGeom>
          <a:noFill/>
        </p:spPr>
        <p:txBody>
          <a:bodyPr wrap="square" rtlCol="0">
            <a:spAutoFit/>
          </a:bodyPr>
          <a:lstStyle/>
          <a:p>
            <a:r>
              <a:rPr lang="en-US" sz="2400" dirty="0" smtClean="0"/>
              <a:t>…..The alternative</a:t>
            </a:r>
          </a:p>
        </p:txBody>
      </p:sp>
      <p:cxnSp>
        <p:nvCxnSpPr>
          <p:cNvPr id="3" name="Straight Connector 2"/>
          <p:cNvCxnSpPr/>
          <p:nvPr/>
        </p:nvCxnSpPr>
        <p:spPr>
          <a:xfrm>
            <a:off x="2219325" y="2771775"/>
            <a:ext cx="8362950" cy="28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0A20F938-8C18-4B20-8F80-AFD4A67325DA}" type="slidenum">
              <a:rPr lang="en-US" smtClean="0"/>
              <a:t>64</a:t>
            </a:fld>
            <a:endParaRPr lang="en-US"/>
          </a:p>
        </p:txBody>
      </p:sp>
    </p:spTree>
    <p:extLst>
      <p:ext uri="{BB962C8B-B14F-4D97-AF65-F5344CB8AC3E}">
        <p14:creationId xmlns:p14="http://schemas.microsoft.com/office/powerpoint/2010/main" val="2156078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1095992" y="1096315"/>
            <a:ext cx="9020774" cy="907583"/>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83974" y="1283530"/>
            <a:ext cx="10533575" cy="4093428"/>
          </a:xfrm>
          <a:prstGeom prst="rect">
            <a:avLst/>
          </a:prstGeom>
        </p:spPr>
        <p:txBody>
          <a:bodyPr wrap="square">
            <a:spAutoFit/>
          </a:bodyPr>
          <a:lstStyle/>
          <a:p>
            <a:pPr>
              <a:tabLst>
                <a:tab pos="2971800" algn="ctr"/>
              </a:tabLst>
            </a:pP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RESPOND</a:t>
            </a:r>
            <a:r>
              <a:rPr lang="en-US" sz="3600" dirty="0">
                <a:latin typeface="Bahnschrift SemiBold SemiConden" panose="020B0502040204020203" pitchFamily="34" charset="0"/>
                <a:ea typeface="Times New Roman" panose="02020603050405020304" pitchFamily="18" charset="0"/>
                <a:cs typeface="Calibri" panose="020F0502020204030204" pitchFamily="34" charset="0"/>
              </a:rPr>
              <a:t>		</a:t>
            </a:r>
            <a:r>
              <a:rPr lang="en-US" sz="3600" dirty="0" smtClean="0">
                <a:latin typeface="Bahnschrift SemiBold SemiConden" panose="020B0502040204020203" pitchFamily="34" charset="0"/>
                <a:ea typeface="Times New Roman" panose="02020603050405020304" pitchFamily="18" charset="0"/>
                <a:cs typeface="Calibri" panose="020F0502020204030204" pitchFamily="34" charset="0"/>
              </a:rPr>
              <a:t> RECOVER	            REINVEST</a:t>
            </a:r>
          </a:p>
          <a:p>
            <a:pPr>
              <a:tabLst>
                <a:tab pos="2971800" algn="ctr"/>
              </a:tabLst>
            </a:pPr>
            <a:endParaRPr lang="en-US" sz="3200" u="sng"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u="sng" dirty="0" smtClean="0">
                <a:latin typeface="Calibri" panose="020F0502020204030204" pitchFamily="34" charset="0"/>
                <a:ea typeface="Times New Roman" panose="02020603050405020304" pitchFamily="18" charset="0"/>
                <a:cs typeface="Calibri" panose="020F0502020204030204" pitchFamily="34" charset="0"/>
              </a:rPr>
              <a:t>Totals</a:t>
            </a:r>
            <a:endParaRPr lang="en-US" sz="32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COVID Response: Essential Personnel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8,000,000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Revenue Recovery: Capital Needs		$12,000,000</a:t>
            </a:r>
          </a:p>
          <a:p>
            <a:pPr>
              <a:tabLst>
                <a:tab pos="2971800" algn="ctr"/>
              </a:tabLst>
            </a:pP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Road Infrastructure	$  6,000,000</a:t>
            </a:r>
          </a:p>
          <a:p>
            <a:pPr>
              <a:tabLst>
                <a:tab pos="2971800" algn="ctr"/>
              </a:tabLst>
            </a:pP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Community Reinvestment Fund</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3200" u="sng" dirty="0" smtClean="0">
                <a:solidFill>
                  <a:srgbClr val="FF0000"/>
                </a:solidFill>
                <a:latin typeface="Calibri" panose="020F0502020204030204" pitchFamily="34" charset="0"/>
                <a:ea typeface="Times New Roman" panose="02020603050405020304" pitchFamily="18" charset="0"/>
                <a:cs typeface="Calibri" panose="020F0502020204030204" pitchFamily="34" charset="0"/>
              </a:rPr>
              <a:t>$  8,467,364(+)</a:t>
            </a:r>
          </a:p>
          <a:p>
            <a:pPr>
              <a:tabLst>
                <a:tab pos="2971800" algn="ctr"/>
              </a:tabLst>
            </a:pP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				</a:t>
            </a:r>
            <a:r>
              <a:rPr lang="en-US" sz="3200" dirty="0">
                <a:latin typeface="Calibri" panose="020F0502020204030204" pitchFamily="34" charset="0"/>
                <a:ea typeface="Times New Roman" panose="02020603050405020304" pitchFamily="18" charset="0"/>
                <a:cs typeface="Calibri" panose="020F0502020204030204" pitchFamily="34" charset="0"/>
              </a:rPr>
              <a:t>	</a:t>
            </a:r>
            <a:r>
              <a:rPr lang="en-US" sz="3200" dirty="0" smtClean="0">
                <a:latin typeface="Calibri" panose="020F0502020204030204" pitchFamily="34" charset="0"/>
                <a:ea typeface="Times New Roman" panose="02020603050405020304" pitchFamily="18" charset="0"/>
                <a:cs typeface="Calibri" panose="020F0502020204030204" pitchFamily="34" charset="0"/>
              </a:rPr>
              <a:t>$34,467,364</a:t>
            </a:r>
          </a:p>
        </p:txBody>
      </p:sp>
      <p:sp>
        <p:nvSpPr>
          <p:cNvPr id="3" name="Flowchart: Connector 2"/>
          <p:cNvSpPr/>
          <p:nvPr/>
        </p:nvSpPr>
        <p:spPr>
          <a:xfrm>
            <a:off x="3816345" y="1445215"/>
            <a:ext cx="353291" cy="32667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7010408" y="1455612"/>
            <a:ext cx="268684" cy="316287"/>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0A20F938-8C18-4B20-8F80-AFD4A67325DA}" type="slidenum">
              <a:rPr lang="en-US" smtClean="0"/>
              <a:t>65</a:t>
            </a:fld>
            <a:endParaRPr lang="en-US"/>
          </a:p>
        </p:txBody>
      </p:sp>
    </p:spTree>
    <p:extLst>
      <p:ext uri="{BB962C8B-B14F-4D97-AF65-F5344CB8AC3E}">
        <p14:creationId xmlns:p14="http://schemas.microsoft.com/office/powerpoint/2010/main" val="8009580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434233" y="780129"/>
            <a:ext cx="7838174" cy="523220"/>
          </a:xfrm>
          <a:prstGeom prst="rect">
            <a:avLst/>
          </a:prstGeom>
        </p:spPr>
        <p:txBody>
          <a:bodyPr wrap="square">
            <a:spAutoFit/>
          </a:bodyPr>
          <a:lstStyle/>
          <a:p>
            <a:pPr>
              <a:tabLst>
                <a:tab pos="2971800" algn="ctr"/>
              </a:tabLst>
            </a:pPr>
            <a:r>
              <a:rPr lang="en-US" sz="2800" b="1" dirty="0" smtClean="0">
                <a:latin typeface="Calibri" panose="020F0502020204030204" pitchFamily="34" charset="0"/>
                <a:ea typeface="Times New Roman" panose="02020603050405020304" pitchFamily="18" charset="0"/>
                <a:cs typeface="Calibri" panose="020F0502020204030204" pitchFamily="34" charset="0"/>
              </a:rPr>
              <a:t>$8,467,364(+) for a Community Reinvestment Fund</a:t>
            </a:r>
          </a:p>
        </p:txBody>
      </p:sp>
      <p:sp>
        <p:nvSpPr>
          <p:cNvPr id="4" name="AutoShape 8" descr="Software &amp; Services for the Public Sector | Tyler Technolog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s://alittlecampy.com/wp-content/uploads/2018/01/comm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94" y="1464296"/>
            <a:ext cx="7410049" cy="497806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66</a:t>
            </a:fld>
            <a:endParaRPr lang="en-US"/>
          </a:p>
        </p:txBody>
      </p:sp>
    </p:spTree>
    <p:extLst>
      <p:ext uri="{BB962C8B-B14F-4D97-AF65-F5344CB8AC3E}">
        <p14:creationId xmlns:p14="http://schemas.microsoft.com/office/powerpoint/2010/main" val="34482373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8" y="1485902"/>
            <a:ext cx="6161810" cy="2800767"/>
          </a:xfrm>
          <a:prstGeom prst="rect">
            <a:avLst/>
          </a:prstGeom>
          <a:noFill/>
        </p:spPr>
        <p:txBody>
          <a:bodyPr wrap="square" rtlCol="0">
            <a:spAutoFit/>
          </a:bodyPr>
          <a:lstStyle/>
          <a:p>
            <a:r>
              <a:rPr lang="en-US" sz="1600" dirty="0" smtClean="0"/>
              <a:t>$7.35 billion in additional funding for the Paycheck Protection Program (PPP) – a total of $813.7 billion since its establishment last year</a:t>
            </a:r>
          </a:p>
          <a:p>
            <a:endParaRPr lang="en-US" sz="1600" dirty="0" smtClean="0"/>
          </a:p>
          <a:p>
            <a:r>
              <a:rPr lang="en-US" sz="1600" dirty="0" smtClean="0"/>
              <a:t>$10 billion for the State Small Business Credit Initiative, which provides funding for state-run small business financing programs</a:t>
            </a:r>
          </a:p>
          <a:p>
            <a:endParaRPr lang="en-US" sz="1600" dirty="0"/>
          </a:p>
          <a:p>
            <a:r>
              <a:rPr lang="en-US" sz="1600" dirty="0" smtClean="0"/>
              <a:t>$15 billion for the Economic Injury Disaster Loan program</a:t>
            </a:r>
          </a:p>
          <a:p>
            <a:endParaRPr lang="en-US" sz="1600" dirty="0"/>
          </a:p>
          <a:p>
            <a:r>
              <a:rPr lang="en-US" sz="1600" dirty="0" smtClean="0"/>
              <a:t>$28.6 billion to the SBA to administer the Restaurant Revitalization Fund</a:t>
            </a:r>
          </a:p>
          <a:p>
            <a:endParaRPr lang="en-US" sz="1600" dirty="0"/>
          </a:p>
          <a:p>
            <a:endParaRPr lang="en-US" sz="1600" dirty="0" smtClean="0"/>
          </a:p>
        </p:txBody>
      </p:sp>
      <p:pic>
        <p:nvPicPr>
          <p:cNvPr id="6" name="Picture 5" descr="Check Mark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7760" y="1158448"/>
            <a:ext cx="372900" cy="3467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eck Mark Clip 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6250" y="3150042"/>
            <a:ext cx="372900" cy="34679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A20F938-8C18-4B20-8F80-AFD4A67325DA}" type="slidenum">
              <a:rPr lang="en-US" smtClean="0"/>
              <a:t>67</a:t>
            </a:fld>
            <a:endParaRPr lang="en-US"/>
          </a:p>
        </p:txBody>
      </p:sp>
    </p:spTree>
    <p:extLst>
      <p:ext uri="{BB962C8B-B14F-4D97-AF65-F5344CB8AC3E}">
        <p14:creationId xmlns:p14="http://schemas.microsoft.com/office/powerpoint/2010/main" val="20412162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flipH="1">
            <a:off x="1184563" y="800101"/>
            <a:ext cx="9486901" cy="4370427"/>
          </a:xfrm>
          <a:prstGeom prst="rect">
            <a:avLst/>
          </a:prstGeom>
        </p:spPr>
        <p:txBody>
          <a:bodyPr wrap="square">
            <a:spAutoFit/>
          </a:bodyPr>
          <a:lstStyle/>
          <a:p>
            <a:pPr>
              <a:tabLst>
                <a:tab pos="2971800" algn="ctr"/>
              </a:tabLst>
            </a:pPr>
            <a:r>
              <a:rPr lang="en-US" sz="3200" b="1" dirty="0" smtClean="0">
                <a:latin typeface="Calibri" panose="020F0502020204030204" pitchFamily="34" charset="0"/>
                <a:ea typeface="Times New Roman" panose="02020603050405020304" pitchFamily="18" charset="0"/>
                <a:cs typeface="Calibri" panose="020F0502020204030204" pitchFamily="34" charset="0"/>
              </a:rPr>
              <a:t>              Northampton County</a:t>
            </a: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Northampton County has announced funding proposals for $30 million, which represents the first half of their allocation:</a:t>
            </a:r>
          </a:p>
          <a:p>
            <a:pPr>
              <a:tabLst>
                <a:tab pos="2971800" algn="ctr"/>
              </a:tabLst>
            </a:pPr>
            <a:endParaRPr lang="en-US" sz="900"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endParaRPr lang="en-US" sz="900" dirty="0" smtClean="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$15 million to small businesses</a:t>
            </a:r>
          </a:p>
          <a:p>
            <a:pPr>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$5 million to non-profits</a:t>
            </a:r>
          </a:p>
          <a:p>
            <a:pPr>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$4 million for hospitality, Grow NORCO, </a:t>
            </a:r>
            <a:r>
              <a:rPr lang="en-US" dirty="0">
                <a:latin typeface="Calibri" panose="020F0502020204030204" pitchFamily="34" charset="0"/>
                <a:ea typeface="Times New Roman" panose="02020603050405020304" pitchFamily="18" charset="0"/>
                <a:cs typeface="Calibri" panose="020F0502020204030204" pitchFamily="34" charset="0"/>
              </a:rPr>
              <a:t>b</a:t>
            </a:r>
            <a:r>
              <a:rPr lang="en-US" dirty="0" smtClean="0">
                <a:latin typeface="Calibri" panose="020F0502020204030204" pitchFamily="34" charset="0"/>
                <a:ea typeface="Times New Roman" panose="02020603050405020304" pitchFamily="18" charset="0"/>
                <a:cs typeface="Calibri" panose="020F0502020204030204" pitchFamily="34" charset="0"/>
              </a:rPr>
              <a:t>roadband, EMS</a:t>
            </a:r>
          </a:p>
          <a:p>
            <a:pPr>
              <a:tabLst>
                <a:tab pos="2971800" algn="ctr"/>
              </a:tabLst>
            </a:pPr>
            <a:endParaRPr lang="en-US" dirty="0">
              <a:latin typeface="Calibri" panose="020F0502020204030204" pitchFamily="34" charset="0"/>
              <a:ea typeface="Times New Roman" panose="02020603050405020304" pitchFamily="18" charset="0"/>
              <a:cs typeface="Calibri" panose="020F0502020204030204" pitchFamily="34" charset="0"/>
            </a:endParaRPr>
          </a:p>
          <a:p>
            <a:pPr>
              <a:tabLst>
                <a:tab pos="2971800" algn="ctr"/>
              </a:tabLst>
            </a:pPr>
            <a:r>
              <a:rPr lang="en-US" dirty="0" smtClean="0">
                <a:latin typeface="Calibri" panose="020F0502020204030204" pitchFamily="34" charset="0"/>
                <a:ea typeface="Times New Roman" panose="02020603050405020304" pitchFamily="18" charset="0"/>
                <a:cs typeface="Calibri" panose="020F0502020204030204" pitchFamily="34" charset="0"/>
              </a:rPr>
              <a:t>$6 million to respond to the pandemic</a:t>
            </a:r>
          </a:p>
        </p:txBody>
      </p:sp>
      <p:sp>
        <p:nvSpPr>
          <p:cNvPr id="14" name="AutoShape 2" descr="Social Media Councils: Consultation - ARTICLE 19"/>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74" y="534411"/>
            <a:ext cx="1413864" cy="141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eck Mar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4" y="3039206"/>
            <a:ext cx="372900" cy="3467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heck Mar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4" y="3565678"/>
            <a:ext cx="372900" cy="3467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heck Mark Clip 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74" y="4130137"/>
            <a:ext cx="372900" cy="3467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68</a:t>
            </a:fld>
            <a:endParaRPr lang="en-US"/>
          </a:p>
        </p:txBody>
      </p:sp>
    </p:spTree>
    <p:extLst>
      <p:ext uri="{BB962C8B-B14F-4D97-AF65-F5344CB8AC3E}">
        <p14:creationId xmlns:p14="http://schemas.microsoft.com/office/powerpoint/2010/main" val="26924869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264350" y="850595"/>
            <a:ext cx="5562673" cy="523220"/>
          </a:xfrm>
          <a:prstGeom prst="rect">
            <a:avLst/>
          </a:prstGeom>
        </p:spPr>
        <p:txBody>
          <a:bodyPr wrap="square">
            <a:spAutoFit/>
          </a:bodyPr>
          <a:lstStyle/>
          <a:p>
            <a:pPr>
              <a:tabLst>
                <a:tab pos="2971800" algn="ctr"/>
              </a:tabLst>
            </a:pPr>
            <a:r>
              <a:rPr lang="en-US" sz="2800" b="1" dirty="0" smtClean="0">
                <a:latin typeface="Calibri" panose="020F0502020204030204" pitchFamily="34" charset="0"/>
                <a:ea typeface="Times New Roman" panose="02020603050405020304" pitchFamily="18" charset="0"/>
                <a:cs typeface="Calibri" panose="020F0502020204030204" pitchFamily="34" charset="0"/>
              </a:rPr>
              <a:t>Affordable Housing/Homelessness</a:t>
            </a:r>
          </a:p>
        </p:txBody>
      </p:sp>
      <p:sp>
        <p:nvSpPr>
          <p:cNvPr id="4" name="AutoShape 8" descr="Software &amp; Services for the Public Sector | Tyler Technolog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Opinion: Why affordable housing needs to be a right, not a privileg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7210" y="1643156"/>
            <a:ext cx="6642323" cy="398871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69</a:t>
            </a:fld>
            <a:endParaRPr lang="en-US"/>
          </a:p>
        </p:txBody>
      </p:sp>
    </p:spTree>
    <p:extLst>
      <p:ext uri="{BB962C8B-B14F-4D97-AF65-F5344CB8AC3E}">
        <p14:creationId xmlns:p14="http://schemas.microsoft.com/office/powerpoint/2010/main" val="3121282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solidFill>
                  <a:srgbClr val="FF0000"/>
                </a:solidFill>
              </a:rPr>
              <a:t>Individuals and Families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9" y="1485902"/>
            <a:ext cx="6442364" cy="2985433"/>
          </a:xfrm>
          <a:prstGeom prst="rect">
            <a:avLst/>
          </a:prstGeom>
          <a:noFill/>
        </p:spPr>
        <p:txBody>
          <a:bodyPr wrap="square" rtlCol="0">
            <a:spAutoFit/>
          </a:bodyPr>
          <a:lstStyle/>
          <a:p>
            <a:r>
              <a:rPr lang="en-US" sz="1600" dirty="0" smtClean="0"/>
              <a:t>Another round of stimulus checks	</a:t>
            </a:r>
          </a:p>
          <a:p>
            <a:pPr>
              <a:lnSpc>
                <a:spcPct val="150000"/>
              </a:lnSpc>
            </a:pPr>
            <a:r>
              <a:rPr lang="en-US" sz="1600" dirty="0"/>
              <a:t>	</a:t>
            </a:r>
            <a:r>
              <a:rPr lang="en-US" sz="1200" dirty="0" smtClean="0"/>
              <a:t>$1,400 individual (earning up to $75,000)</a:t>
            </a:r>
          </a:p>
          <a:p>
            <a:pPr>
              <a:lnSpc>
                <a:spcPct val="150000"/>
              </a:lnSpc>
            </a:pPr>
            <a:r>
              <a:rPr lang="en-US" sz="1200" dirty="0"/>
              <a:t>	</a:t>
            </a:r>
            <a:r>
              <a:rPr lang="en-US" sz="1200" dirty="0" smtClean="0"/>
              <a:t>$2,800 joint filers (earning up to $150,000)</a:t>
            </a:r>
          </a:p>
          <a:p>
            <a:pPr>
              <a:lnSpc>
                <a:spcPct val="150000"/>
              </a:lnSpc>
            </a:pPr>
            <a:r>
              <a:rPr lang="en-US" sz="1200" dirty="0"/>
              <a:t>	</a:t>
            </a:r>
            <a:r>
              <a:rPr lang="en-US" sz="1200" dirty="0" smtClean="0"/>
              <a:t>$1,400 per dependent</a:t>
            </a:r>
          </a:p>
          <a:p>
            <a:endParaRPr lang="en-US" sz="1600" dirty="0"/>
          </a:p>
          <a:p>
            <a:r>
              <a:rPr lang="en-US" sz="1600" dirty="0" smtClean="0"/>
              <a:t>Enhanced federal supplemental unemployment benefits of $300 per week  </a:t>
            </a:r>
          </a:p>
          <a:p>
            <a:endParaRPr lang="en-US" sz="1600" dirty="0"/>
          </a:p>
          <a:p>
            <a:r>
              <a:rPr lang="en-US" sz="1600" dirty="0" smtClean="0"/>
              <a:t>Child credit expanded to $3,000 from $2,000, and to $3,600 for children under six years old</a:t>
            </a:r>
          </a:p>
          <a:p>
            <a:endParaRPr lang="en-US" sz="1600" dirty="0"/>
          </a:p>
          <a:p>
            <a:r>
              <a:rPr lang="en-US" sz="1600" dirty="0" smtClean="0"/>
              <a:t>Earned Income Tax Credit expanded for taxpayers without children for 2021</a:t>
            </a:r>
          </a:p>
        </p:txBody>
      </p:sp>
      <p:sp>
        <p:nvSpPr>
          <p:cNvPr id="6" name="Oval 5"/>
          <p:cNvSpPr/>
          <p:nvPr/>
        </p:nvSpPr>
        <p:spPr>
          <a:xfrm>
            <a:off x="4987047" y="2739103"/>
            <a:ext cx="6691745" cy="6356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0A20F938-8C18-4B20-8F80-AFD4A67325DA}" type="slidenum">
              <a:rPr lang="en-US" smtClean="0"/>
              <a:t>7</a:t>
            </a:fld>
            <a:endParaRPr lang="en-US"/>
          </a:p>
        </p:txBody>
      </p:sp>
    </p:spTree>
    <p:extLst>
      <p:ext uri="{BB962C8B-B14F-4D97-AF65-F5344CB8AC3E}">
        <p14:creationId xmlns:p14="http://schemas.microsoft.com/office/powerpoint/2010/main" val="16198311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solidFill>
                <a:srgbClr val="000000"/>
              </a:solidFill>
            </a:endParaRPr>
          </a:p>
          <a:p>
            <a:pPr marL="342900" indent="-342900">
              <a:buFont typeface="Arial" panose="020B0604020202020204" pitchFamily="34" charset="0"/>
              <a:buChar char="•"/>
            </a:pPr>
            <a:r>
              <a:rPr lang="en-US" sz="2400" dirty="0" smtClean="0">
                <a:solidFill>
                  <a:srgbClr val="FF0000"/>
                </a:solidFill>
              </a:rPr>
              <a:t>Rental Housing and Assistance</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Individuals and Families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9" y="1485902"/>
            <a:ext cx="5787736" cy="2800767"/>
          </a:xfrm>
          <a:prstGeom prst="rect">
            <a:avLst/>
          </a:prstGeom>
          <a:noFill/>
        </p:spPr>
        <p:txBody>
          <a:bodyPr wrap="square" rtlCol="0">
            <a:spAutoFit/>
          </a:bodyPr>
          <a:lstStyle/>
          <a:p>
            <a:r>
              <a:rPr lang="en-US" sz="1600" dirty="0" smtClean="0"/>
              <a:t>$21.6 billion</a:t>
            </a:r>
            <a:r>
              <a:rPr lang="en-US" sz="1600" dirty="0"/>
              <a:t> </a:t>
            </a:r>
            <a:r>
              <a:rPr lang="en-US" sz="1600" dirty="0" smtClean="0"/>
              <a:t>will be provided for rental assistance payments</a:t>
            </a:r>
          </a:p>
          <a:p>
            <a:endParaRPr lang="en-US" sz="1600" dirty="0"/>
          </a:p>
          <a:p>
            <a:r>
              <a:rPr lang="en-US" sz="1600" dirty="0" smtClean="0"/>
              <a:t>$10 billion to establish a Homeowner Assistance Fund to prevent mortgage defaults, foreclosures, and displacements</a:t>
            </a:r>
          </a:p>
          <a:p>
            <a:endParaRPr lang="en-US" sz="1600" dirty="0" smtClean="0"/>
          </a:p>
          <a:p>
            <a:r>
              <a:rPr lang="en-US" sz="1600" dirty="0" smtClean="0"/>
              <a:t>$10 billion for emergency housing/homelessness support services</a:t>
            </a:r>
          </a:p>
          <a:p>
            <a:endParaRPr lang="en-US" sz="1600" dirty="0"/>
          </a:p>
          <a:p>
            <a:r>
              <a:rPr lang="en-US" sz="1600" dirty="0" smtClean="0"/>
              <a:t>$4.5 billion for the Low Income Energy Assistance Program</a:t>
            </a:r>
          </a:p>
          <a:p>
            <a:endParaRPr lang="en-US" sz="1600" dirty="0"/>
          </a:p>
          <a:p>
            <a:r>
              <a:rPr lang="en-US" sz="1600" dirty="0" smtClean="0"/>
              <a:t>$500 million to assist low-income households with drinking water</a:t>
            </a:r>
          </a:p>
          <a:p>
            <a:endParaRPr lang="en-US" sz="1600" dirty="0" smtClean="0"/>
          </a:p>
        </p:txBody>
      </p:sp>
      <p:sp>
        <p:nvSpPr>
          <p:cNvPr id="4" name="Slide Number Placeholder 3"/>
          <p:cNvSpPr>
            <a:spLocks noGrp="1"/>
          </p:cNvSpPr>
          <p:nvPr>
            <p:ph type="sldNum" sz="quarter" idx="12"/>
          </p:nvPr>
        </p:nvSpPr>
        <p:spPr/>
        <p:txBody>
          <a:bodyPr/>
          <a:lstStyle/>
          <a:p>
            <a:fld id="{0A20F938-8C18-4B20-8F80-AFD4A67325DA}" type="slidenum">
              <a:rPr lang="en-US" smtClean="0"/>
              <a:t>70</a:t>
            </a:fld>
            <a:endParaRPr lang="en-US"/>
          </a:p>
        </p:txBody>
      </p:sp>
    </p:spTree>
    <p:extLst>
      <p:ext uri="{BB962C8B-B14F-4D97-AF65-F5344CB8AC3E}">
        <p14:creationId xmlns:p14="http://schemas.microsoft.com/office/powerpoint/2010/main" val="26759425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575582" y="3330995"/>
            <a:ext cx="8918916" cy="2800767"/>
          </a:xfrm>
          <a:prstGeom prst="rect">
            <a:avLst/>
          </a:prstGeom>
        </p:spPr>
        <p:txBody>
          <a:bodyPr wrap="square">
            <a:spAutoFit/>
          </a:bodyPr>
          <a:lstStyle/>
          <a:p>
            <a:pPr algn="ctr">
              <a:tabLst>
                <a:tab pos="2971800" algn="ctr"/>
              </a:tabLst>
            </a:pPr>
            <a:r>
              <a:rPr lang="en-US" sz="2800" b="1" dirty="0" smtClean="0">
                <a:latin typeface="Calibri" panose="020F0502020204030204" pitchFamily="34" charset="0"/>
                <a:ea typeface="Times New Roman" panose="02020603050405020304" pitchFamily="18" charset="0"/>
                <a:cs typeface="Calibri" panose="020F0502020204030204" pitchFamily="34" charset="0"/>
              </a:rPr>
              <a:t>Combining Sources for Affordable Housing/Homelessness</a:t>
            </a:r>
          </a:p>
          <a:p>
            <a:pPr algn="ctr">
              <a:tabLst>
                <a:tab pos="2971800" algn="ctr"/>
              </a:tabLst>
            </a:pPr>
            <a:endParaRPr lang="en-US" sz="2800" dirty="0">
              <a:latin typeface="Calibri" panose="020F0502020204030204" pitchFamily="34" charset="0"/>
              <a:ea typeface="Times New Roman" panose="02020603050405020304" pitchFamily="18" charset="0"/>
              <a:cs typeface="Calibri" panose="020F0502020204030204" pitchFamily="34" charset="0"/>
            </a:endParaRPr>
          </a:p>
          <a:p>
            <a:pPr algn="ct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ARP - State and Local Governments</a:t>
            </a:r>
          </a:p>
          <a:p>
            <a:pPr algn="ctr">
              <a:tabLst>
                <a:tab pos="2971800" algn="ctr"/>
              </a:tabLst>
            </a:pPr>
            <a:endParaRPr lang="en-US" sz="2400" dirty="0" smtClean="0">
              <a:latin typeface="Calibri" panose="020F0502020204030204" pitchFamily="34" charset="0"/>
              <a:ea typeface="Times New Roman" panose="02020603050405020304" pitchFamily="18" charset="0"/>
              <a:cs typeface="Calibri" panose="020F0502020204030204" pitchFamily="34" charset="0"/>
            </a:endParaRPr>
          </a:p>
          <a:p>
            <a:pPr algn="ct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$1,400,000 CARES - HOME ARP</a:t>
            </a: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lgn="ctr">
              <a:tabLst>
                <a:tab pos="2971800" algn="ctr"/>
              </a:tabLst>
            </a:pPr>
            <a:endParaRPr lang="en-US" sz="2400" dirty="0">
              <a:latin typeface="Calibri" panose="020F0502020204030204" pitchFamily="34" charset="0"/>
              <a:ea typeface="Times New Roman" panose="02020603050405020304" pitchFamily="18" charset="0"/>
              <a:cs typeface="Calibri" panose="020F0502020204030204" pitchFamily="34" charset="0"/>
            </a:endParaRPr>
          </a:p>
          <a:p>
            <a:pPr algn="ctr">
              <a:tabLst>
                <a:tab pos="2971800" algn="ctr"/>
              </a:tabLst>
            </a:pPr>
            <a:r>
              <a:rPr lang="en-US" sz="2400" dirty="0" smtClean="0">
                <a:latin typeface="Calibri" panose="020F0502020204030204" pitchFamily="34" charset="0"/>
                <a:ea typeface="Times New Roman" panose="02020603050405020304" pitchFamily="18" charset="0"/>
                <a:cs typeface="Calibri" panose="020F0502020204030204" pitchFamily="34" charset="0"/>
              </a:rPr>
              <a:t>$3</a:t>
            </a:r>
            <a:r>
              <a:rPr lang="en-US" sz="2400" dirty="0">
                <a:latin typeface="Calibri" panose="020F0502020204030204" pitchFamily="34" charset="0"/>
                <a:ea typeface="Times New Roman" panose="02020603050405020304" pitchFamily="18" charset="0"/>
                <a:cs typeface="Calibri" panose="020F0502020204030204" pitchFamily="34" charset="0"/>
              </a:rPr>
              <a:t>0</a:t>
            </a:r>
            <a:r>
              <a:rPr lang="en-US" sz="2400" dirty="0" smtClean="0">
                <a:latin typeface="Calibri" panose="020F0502020204030204" pitchFamily="34" charset="0"/>
                <a:ea typeface="Times New Roman" panose="02020603050405020304" pitchFamily="18" charset="0"/>
                <a:cs typeface="Calibri" panose="020F0502020204030204" pitchFamily="34" charset="0"/>
              </a:rPr>
              <a:t>0,000 CARES - Health</a:t>
            </a:r>
          </a:p>
        </p:txBody>
      </p:sp>
      <p:sp>
        <p:nvSpPr>
          <p:cNvPr id="4" name="AutoShape 8" descr="Software &amp; Services for the Public Sector | Tyler Technolog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Opinion: Why affordable housing needs to be a right, not a privileg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0149" y="355877"/>
            <a:ext cx="4583814" cy="27525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71</a:t>
            </a:fld>
            <a:endParaRPr lang="en-US"/>
          </a:p>
        </p:txBody>
      </p:sp>
    </p:spTree>
    <p:extLst>
      <p:ext uri="{BB962C8B-B14F-4D97-AF65-F5344CB8AC3E}">
        <p14:creationId xmlns:p14="http://schemas.microsoft.com/office/powerpoint/2010/main" val="27952169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434233" y="780129"/>
            <a:ext cx="7838174" cy="523220"/>
          </a:xfrm>
          <a:prstGeom prst="rect">
            <a:avLst/>
          </a:prstGeom>
        </p:spPr>
        <p:txBody>
          <a:bodyPr wrap="square">
            <a:spAutoFit/>
          </a:bodyPr>
          <a:lstStyle/>
          <a:p>
            <a:pPr>
              <a:tabLst>
                <a:tab pos="2971800" algn="ctr"/>
              </a:tabLst>
            </a:pPr>
            <a:r>
              <a:rPr lang="en-US" sz="2800" b="1" dirty="0" smtClean="0">
                <a:latin typeface="Calibri" panose="020F0502020204030204" pitchFamily="34" charset="0"/>
                <a:ea typeface="Times New Roman" panose="02020603050405020304" pitchFamily="18" charset="0"/>
                <a:cs typeface="Calibri" panose="020F0502020204030204" pitchFamily="34" charset="0"/>
              </a:rPr>
              <a:t>$8,467,364(+) for a Community Reinvestment Fund</a:t>
            </a:r>
          </a:p>
        </p:txBody>
      </p:sp>
      <p:sp>
        <p:nvSpPr>
          <p:cNvPr id="4" name="AutoShape 8" descr="Software &amp; Services for the Public Sector | Tyler Technologi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s://alittlecampy.com/wp-content/uploads/2018/01/comm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94" y="1464296"/>
            <a:ext cx="7410049" cy="497806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72</a:t>
            </a:fld>
            <a:endParaRPr lang="en-US"/>
          </a:p>
        </p:txBody>
      </p:sp>
    </p:spTree>
    <p:extLst>
      <p:ext uri="{BB962C8B-B14F-4D97-AF65-F5344CB8AC3E}">
        <p14:creationId xmlns:p14="http://schemas.microsoft.com/office/powerpoint/2010/main" val="240687849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789421" y="-300987"/>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955677" y="3522524"/>
            <a:ext cx="10401587" cy="1107996"/>
          </a:xfrm>
          <a:prstGeom prst="rect">
            <a:avLst/>
          </a:prstGeom>
        </p:spPr>
        <p:txBody>
          <a:bodyPr wrap="square">
            <a:spAutoFit/>
          </a:bodyPr>
          <a:lstStyle/>
          <a:p>
            <a:pPr>
              <a:tabLst>
                <a:tab pos="2971800" algn="ctr"/>
              </a:tabLst>
            </a:pPr>
            <a:r>
              <a:rPr lang="en-US" sz="6600" dirty="0" smtClean="0">
                <a:latin typeface="Calibri" panose="020F0502020204030204" pitchFamily="34" charset="0"/>
                <a:ea typeface="Times New Roman" panose="02020603050405020304" pitchFamily="18" charset="0"/>
                <a:cs typeface="Calibri" panose="020F0502020204030204" pitchFamily="34" charset="0"/>
              </a:rPr>
              <a:t>Stabilize. Strategize. Organize.</a:t>
            </a:r>
          </a:p>
        </p:txBody>
      </p:sp>
      <p:pic>
        <p:nvPicPr>
          <p:cNvPr id="1028" name="Picture 4" descr="Mission Statement – VISIO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492" y="234519"/>
            <a:ext cx="4229543" cy="27061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0A20F938-8C18-4B20-8F80-AFD4A67325DA}" type="slidenum">
              <a:rPr lang="en-US" smtClean="0"/>
              <a:t>73</a:t>
            </a:fld>
            <a:endParaRPr lang="en-US"/>
          </a:p>
        </p:txBody>
      </p:sp>
    </p:spTree>
    <p:extLst>
      <p:ext uri="{BB962C8B-B14F-4D97-AF65-F5344CB8AC3E}">
        <p14:creationId xmlns:p14="http://schemas.microsoft.com/office/powerpoint/2010/main" val="32231811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https://www.crwflags.com/fotw/images/u/us-pabe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182" y="2723980"/>
            <a:ext cx="3121004" cy="31210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76431" y="326012"/>
            <a:ext cx="8766810" cy="2308324"/>
          </a:xfrm>
          <a:prstGeom prst="rect">
            <a:avLst/>
          </a:prstGeom>
          <a:noFill/>
        </p:spPr>
        <p:txBody>
          <a:bodyPr wrap="square" rtlCol="0">
            <a:spAutoFit/>
          </a:bodyPr>
          <a:lstStyle/>
          <a:p>
            <a:r>
              <a:rPr lang="en-US" sz="6000" dirty="0" smtClean="0"/>
              <a:t>The American Rescue Plan</a:t>
            </a:r>
          </a:p>
          <a:p>
            <a:r>
              <a:rPr lang="en-US" sz="3600" dirty="0" smtClean="0"/>
              <a:t>                   </a:t>
            </a:r>
            <a:r>
              <a:rPr lang="en-US" sz="4800" dirty="0" smtClean="0"/>
              <a:t>City of Bethlehem</a:t>
            </a:r>
          </a:p>
          <a:p>
            <a:endParaRPr lang="en-US" sz="3600" dirty="0"/>
          </a:p>
        </p:txBody>
      </p:sp>
      <p:sp>
        <p:nvSpPr>
          <p:cNvPr id="2" name="TextBox 1"/>
          <p:cNvSpPr txBox="1"/>
          <p:nvPr/>
        </p:nvSpPr>
        <p:spPr>
          <a:xfrm>
            <a:off x="4948515" y="2634336"/>
            <a:ext cx="7297270" cy="3416320"/>
          </a:xfrm>
          <a:prstGeom prst="rect">
            <a:avLst/>
          </a:prstGeom>
          <a:noFill/>
        </p:spPr>
        <p:txBody>
          <a:bodyPr wrap="square" rtlCol="0">
            <a:spAutoFit/>
          </a:bodyPr>
          <a:lstStyle/>
          <a:p>
            <a:r>
              <a:rPr lang="en-US" sz="2400" dirty="0" smtClean="0"/>
              <a:t>* Continue to deliver </a:t>
            </a:r>
            <a:r>
              <a:rPr lang="en-US" sz="2400" dirty="0"/>
              <a:t>of essential </a:t>
            </a:r>
            <a:r>
              <a:rPr lang="en-US" sz="2400" dirty="0" smtClean="0"/>
              <a:t>services</a:t>
            </a:r>
          </a:p>
          <a:p>
            <a:endParaRPr lang="en-US" sz="2400" dirty="0" smtClean="0"/>
          </a:p>
          <a:p>
            <a:r>
              <a:rPr lang="en-US" sz="2400" dirty="0" smtClean="0"/>
              <a:t>* Control taxes</a:t>
            </a:r>
          </a:p>
          <a:p>
            <a:endParaRPr lang="en-US" sz="2400" dirty="0" smtClean="0"/>
          </a:p>
          <a:p>
            <a:r>
              <a:rPr lang="en-US" sz="2400" dirty="0" smtClean="0"/>
              <a:t>* Maintain critical assets</a:t>
            </a:r>
          </a:p>
          <a:p>
            <a:endParaRPr lang="en-US" sz="2400" dirty="0" smtClean="0"/>
          </a:p>
          <a:p>
            <a:r>
              <a:rPr lang="en-US" sz="2400" dirty="0" smtClean="0"/>
              <a:t>* Upgrade road system</a:t>
            </a:r>
          </a:p>
          <a:p>
            <a:endParaRPr lang="en-US" sz="2400" dirty="0" smtClean="0"/>
          </a:p>
          <a:p>
            <a:r>
              <a:rPr lang="en-US" sz="2400" dirty="0" smtClean="0"/>
              <a:t>* Reinvest </a:t>
            </a:r>
            <a:r>
              <a:rPr lang="en-US" sz="2400" dirty="0"/>
              <a:t>in </a:t>
            </a:r>
            <a:r>
              <a:rPr lang="en-US" sz="2400" dirty="0" smtClean="0"/>
              <a:t>community </a:t>
            </a:r>
            <a:endParaRPr lang="en-US" sz="2400" dirty="0"/>
          </a:p>
        </p:txBody>
      </p:sp>
      <p:sp>
        <p:nvSpPr>
          <p:cNvPr id="4" name="Slide Number Placeholder 3"/>
          <p:cNvSpPr>
            <a:spLocks noGrp="1"/>
          </p:cNvSpPr>
          <p:nvPr>
            <p:ph type="sldNum" sz="quarter" idx="12"/>
          </p:nvPr>
        </p:nvSpPr>
        <p:spPr/>
        <p:txBody>
          <a:bodyPr/>
          <a:lstStyle/>
          <a:p>
            <a:fld id="{0A20F938-8C18-4B20-8F80-AFD4A67325DA}" type="slidenum">
              <a:rPr lang="en-US" smtClean="0"/>
              <a:t>74</a:t>
            </a:fld>
            <a:endParaRPr lang="en-US"/>
          </a:p>
        </p:txBody>
      </p:sp>
    </p:spTree>
    <p:extLst>
      <p:ext uri="{BB962C8B-B14F-4D97-AF65-F5344CB8AC3E}">
        <p14:creationId xmlns:p14="http://schemas.microsoft.com/office/powerpoint/2010/main" val="209690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424056" y="5164282"/>
            <a:ext cx="6567056" cy="10183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solidFill>
                  <a:srgbClr val="FF0000"/>
                </a:solidFill>
              </a:rPr>
              <a:t>Individuals and Families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6" name="Oval 5"/>
          <p:cNvSpPr/>
          <p:nvPr/>
        </p:nvSpPr>
        <p:spPr>
          <a:xfrm>
            <a:off x="4947035" y="3182937"/>
            <a:ext cx="6660574" cy="9351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34451" y="5278589"/>
            <a:ext cx="6660572" cy="830997"/>
          </a:xfrm>
          <a:prstGeom prst="rect">
            <a:avLst/>
          </a:prstGeom>
          <a:noFill/>
        </p:spPr>
        <p:txBody>
          <a:bodyPr wrap="square" rtlCol="0">
            <a:spAutoFit/>
          </a:bodyPr>
          <a:lstStyle/>
          <a:p>
            <a:r>
              <a:rPr lang="en-US" sz="1200" dirty="0" smtClean="0"/>
              <a:t>As an advance on the credit, In July families began to receive up to $300 per month for each child under 6 and up to $250 per month for each child age 6 to 17. Roughly 39 million households, or 88% of children in the U.S. are receiving monthly payments. Similar to the stimulus checks, the money is phased out for incomes of $75,000 for individuals and $150,000 for joint filers. </a:t>
            </a:r>
            <a:endParaRPr lang="en-US" sz="1200" dirty="0"/>
          </a:p>
        </p:txBody>
      </p:sp>
      <p:sp>
        <p:nvSpPr>
          <p:cNvPr id="9" name="TextBox 8"/>
          <p:cNvSpPr txBox="1"/>
          <p:nvPr/>
        </p:nvSpPr>
        <p:spPr>
          <a:xfrm>
            <a:off x="5247409" y="1485902"/>
            <a:ext cx="6442364" cy="2985433"/>
          </a:xfrm>
          <a:prstGeom prst="rect">
            <a:avLst/>
          </a:prstGeom>
          <a:noFill/>
        </p:spPr>
        <p:txBody>
          <a:bodyPr wrap="square" rtlCol="0">
            <a:spAutoFit/>
          </a:bodyPr>
          <a:lstStyle/>
          <a:p>
            <a:r>
              <a:rPr lang="en-US" sz="1600" dirty="0" smtClean="0"/>
              <a:t>Another round of stimulus checks	</a:t>
            </a:r>
          </a:p>
          <a:p>
            <a:pPr>
              <a:lnSpc>
                <a:spcPct val="150000"/>
              </a:lnSpc>
            </a:pPr>
            <a:r>
              <a:rPr lang="en-US" sz="1600" dirty="0"/>
              <a:t>	</a:t>
            </a:r>
            <a:r>
              <a:rPr lang="en-US" sz="1200" dirty="0" smtClean="0"/>
              <a:t>$1,400 individual (earning up to $75,000)</a:t>
            </a:r>
          </a:p>
          <a:p>
            <a:pPr>
              <a:lnSpc>
                <a:spcPct val="150000"/>
              </a:lnSpc>
            </a:pPr>
            <a:r>
              <a:rPr lang="en-US" sz="1200" dirty="0"/>
              <a:t>	</a:t>
            </a:r>
            <a:r>
              <a:rPr lang="en-US" sz="1200" dirty="0" smtClean="0"/>
              <a:t>$2,800 joint filers (earning up to $150,000)</a:t>
            </a:r>
          </a:p>
          <a:p>
            <a:pPr>
              <a:lnSpc>
                <a:spcPct val="150000"/>
              </a:lnSpc>
            </a:pPr>
            <a:r>
              <a:rPr lang="en-US" sz="1200" dirty="0"/>
              <a:t>	</a:t>
            </a:r>
            <a:r>
              <a:rPr lang="en-US" sz="1200" dirty="0" smtClean="0"/>
              <a:t>$1,400 per dependent</a:t>
            </a:r>
          </a:p>
          <a:p>
            <a:endParaRPr lang="en-US" sz="1600" dirty="0"/>
          </a:p>
          <a:p>
            <a:r>
              <a:rPr lang="en-US" sz="1600" dirty="0" smtClean="0"/>
              <a:t>Enhanced federal supplemental unemployment benefits of $300 per week </a:t>
            </a:r>
          </a:p>
          <a:p>
            <a:endParaRPr lang="en-US" sz="1600" dirty="0"/>
          </a:p>
          <a:p>
            <a:r>
              <a:rPr lang="en-US" sz="1600" dirty="0" smtClean="0"/>
              <a:t>Child credit expanded to $3,000 from $2,000, and to $3,600 for children under six years old</a:t>
            </a:r>
          </a:p>
          <a:p>
            <a:endParaRPr lang="en-US" sz="1600" dirty="0"/>
          </a:p>
          <a:p>
            <a:r>
              <a:rPr lang="en-US" sz="1600" dirty="0" smtClean="0"/>
              <a:t>Earned Income Tax Credit expanded for taxpayers without children for 2021</a:t>
            </a:r>
          </a:p>
        </p:txBody>
      </p:sp>
      <p:sp>
        <p:nvSpPr>
          <p:cNvPr id="3" name="Slide Number Placeholder 2"/>
          <p:cNvSpPr>
            <a:spLocks noGrp="1"/>
          </p:cNvSpPr>
          <p:nvPr>
            <p:ph type="sldNum" sz="quarter" idx="12"/>
          </p:nvPr>
        </p:nvSpPr>
        <p:spPr/>
        <p:txBody>
          <a:bodyPr/>
          <a:lstStyle/>
          <a:p>
            <a:fld id="{0A20F938-8C18-4B20-8F80-AFD4A67325DA}" type="slidenum">
              <a:rPr lang="en-US" smtClean="0"/>
              <a:t>8</a:t>
            </a:fld>
            <a:endParaRPr lang="en-US"/>
          </a:p>
        </p:txBody>
      </p:sp>
    </p:spTree>
    <p:extLst>
      <p:ext uri="{BB962C8B-B14F-4D97-AF65-F5344CB8AC3E}">
        <p14:creationId xmlns:p14="http://schemas.microsoft.com/office/powerpoint/2010/main" val="881423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City of Bethlehem"/>
          <p:cNvSpPr>
            <a:spLocks noChangeAspect="1" noChangeArrowheads="1"/>
          </p:cNvSpPr>
          <p:nvPr/>
        </p:nvSpPr>
        <p:spPr bwMode="auto">
          <a:xfrm>
            <a:off x="155575" y="-342900"/>
            <a:ext cx="1933575" cy="723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228011" y="418375"/>
            <a:ext cx="9518072" cy="6247864"/>
          </a:xfrm>
          <a:prstGeom prst="rect">
            <a:avLst/>
          </a:prstGeom>
        </p:spPr>
        <p:txBody>
          <a:bodyPr wrap="square">
            <a:spAutoFit/>
          </a:bodyPr>
          <a:lstStyle/>
          <a:p>
            <a:r>
              <a:rPr lang="en-US" sz="3600" dirty="0" smtClean="0">
                <a:solidFill>
                  <a:srgbClr val="000000"/>
                </a:solidFill>
              </a:rPr>
              <a:t>Key Provisions:</a:t>
            </a:r>
          </a:p>
          <a:p>
            <a:endParaRPr lang="en-US" sz="2800" dirty="0"/>
          </a:p>
          <a:p>
            <a:pPr marL="342900" indent="-342900">
              <a:buFont typeface="Arial" panose="020B0604020202020204" pitchFamily="34" charset="0"/>
              <a:buChar char="•"/>
            </a:pPr>
            <a:r>
              <a:rPr lang="en-US" sz="2400" dirty="0" smtClean="0"/>
              <a:t>Rental Housing and Assistance</a:t>
            </a:r>
          </a:p>
          <a:p>
            <a:pPr marL="342900" indent="-342900">
              <a:buFont typeface="Arial" panose="020B0604020202020204" pitchFamily="34" charset="0"/>
              <a:buChar char="•"/>
            </a:pPr>
            <a:endParaRPr lang="en-US" sz="2400" dirty="0">
              <a:solidFill>
                <a:srgbClr val="FF0000"/>
              </a:solidFill>
            </a:endParaRPr>
          </a:p>
          <a:p>
            <a:pPr marL="342900" indent="-342900">
              <a:buFont typeface="Arial" panose="020B0604020202020204" pitchFamily="34" charset="0"/>
              <a:buChar char="•"/>
            </a:pPr>
            <a:r>
              <a:rPr lang="en-US" sz="2400" dirty="0" smtClean="0"/>
              <a:t>Individuals and Families</a:t>
            </a:r>
          </a:p>
          <a:p>
            <a:pPr marL="342900" indent="-342900">
              <a:buFont typeface="Arial" panose="020B0604020202020204" pitchFamily="34" charset="0"/>
              <a:buChar char="•"/>
            </a:pPr>
            <a:endParaRPr lang="en-US" sz="2400" dirty="0" smtClean="0">
              <a:solidFill>
                <a:srgbClr val="FF0000"/>
              </a:solidFill>
            </a:endParaRPr>
          </a:p>
          <a:p>
            <a:pPr marL="342900" indent="-342900">
              <a:buFont typeface="Arial" panose="020B0604020202020204" pitchFamily="34" charset="0"/>
              <a:buChar char="•"/>
            </a:pPr>
            <a:r>
              <a:rPr lang="en-US" sz="2400" dirty="0" smtClean="0">
                <a:solidFill>
                  <a:srgbClr val="FF0000"/>
                </a:solidFill>
              </a:rPr>
              <a:t>Small Businesses</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Healthcare</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Education</a:t>
            </a:r>
          </a:p>
          <a:p>
            <a:pPr marL="342900" indent="-342900">
              <a:buFont typeface="Arial" panose="020B0604020202020204" pitchFamily="34" charset="0"/>
              <a:buChar char="•"/>
            </a:pPr>
            <a:endParaRPr lang="en-US" sz="2400" dirty="0" smtClean="0">
              <a:solidFill>
                <a:srgbClr val="000000"/>
              </a:solidFill>
            </a:endParaRPr>
          </a:p>
          <a:p>
            <a:pPr marL="342900" indent="-342900">
              <a:buFont typeface="Arial" panose="020B0604020202020204" pitchFamily="34" charset="0"/>
              <a:buChar char="•"/>
            </a:pPr>
            <a:r>
              <a:rPr lang="en-US" sz="2400" dirty="0" smtClean="0">
                <a:solidFill>
                  <a:srgbClr val="000000"/>
                </a:solidFill>
              </a:rPr>
              <a:t>Transportation</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smtClean="0">
                <a:solidFill>
                  <a:srgbClr val="000000"/>
                </a:solidFill>
              </a:rPr>
              <a:t>State and Local Governments</a:t>
            </a:r>
          </a:p>
          <a:p>
            <a:pPr marL="342900" indent="-342900">
              <a:buFont typeface="Arial" panose="020B0604020202020204" pitchFamily="34" charset="0"/>
              <a:buChar char="•"/>
            </a:pPr>
            <a:endParaRPr lang="en-US" sz="2400" dirty="0">
              <a:solidFill>
                <a:srgbClr val="000000"/>
              </a:solidFill>
            </a:endParaRPr>
          </a:p>
        </p:txBody>
      </p:sp>
      <p:sp>
        <p:nvSpPr>
          <p:cNvPr id="3" name="TextBox 2"/>
          <p:cNvSpPr txBox="1"/>
          <p:nvPr/>
        </p:nvSpPr>
        <p:spPr>
          <a:xfrm>
            <a:off x="5247408" y="1485902"/>
            <a:ext cx="6161810" cy="2800767"/>
          </a:xfrm>
          <a:prstGeom prst="rect">
            <a:avLst/>
          </a:prstGeom>
          <a:noFill/>
        </p:spPr>
        <p:txBody>
          <a:bodyPr wrap="square" rtlCol="0">
            <a:spAutoFit/>
          </a:bodyPr>
          <a:lstStyle/>
          <a:p>
            <a:r>
              <a:rPr lang="en-US" sz="1600" dirty="0" smtClean="0"/>
              <a:t>$7.35 billion in additional funding for the Paycheck Protection Program (PPP) – a total of $813.7 billion since its establishment last year</a:t>
            </a:r>
          </a:p>
          <a:p>
            <a:endParaRPr lang="en-US" sz="1600" dirty="0" smtClean="0"/>
          </a:p>
          <a:p>
            <a:r>
              <a:rPr lang="en-US" sz="1600" dirty="0" smtClean="0"/>
              <a:t>$10 billion for the State Small Business Credit Initiative, which provides funding for state-run small business financing programs</a:t>
            </a:r>
          </a:p>
          <a:p>
            <a:endParaRPr lang="en-US" sz="1600" dirty="0"/>
          </a:p>
          <a:p>
            <a:r>
              <a:rPr lang="en-US" sz="1600" dirty="0" smtClean="0"/>
              <a:t>$15 billion for the Economic Injury Disaster Loan program</a:t>
            </a:r>
          </a:p>
          <a:p>
            <a:endParaRPr lang="en-US" sz="1600" dirty="0"/>
          </a:p>
          <a:p>
            <a:r>
              <a:rPr lang="en-US" sz="1600" dirty="0" smtClean="0"/>
              <a:t>$28.6 billion to the SBA to administer the Restaurant Revitalization Fund</a:t>
            </a:r>
          </a:p>
          <a:p>
            <a:endParaRPr lang="en-US" sz="1600" dirty="0"/>
          </a:p>
          <a:p>
            <a:endParaRPr lang="en-US" sz="1600" dirty="0" smtClean="0"/>
          </a:p>
        </p:txBody>
      </p:sp>
      <p:sp>
        <p:nvSpPr>
          <p:cNvPr id="4" name="Slide Number Placeholder 3"/>
          <p:cNvSpPr>
            <a:spLocks noGrp="1"/>
          </p:cNvSpPr>
          <p:nvPr>
            <p:ph type="sldNum" sz="quarter" idx="12"/>
          </p:nvPr>
        </p:nvSpPr>
        <p:spPr/>
        <p:txBody>
          <a:bodyPr/>
          <a:lstStyle/>
          <a:p>
            <a:fld id="{0A20F938-8C18-4B20-8F80-AFD4A67325DA}" type="slidenum">
              <a:rPr lang="en-US" smtClean="0"/>
              <a:t>9</a:t>
            </a:fld>
            <a:endParaRPr lang="en-US"/>
          </a:p>
        </p:txBody>
      </p:sp>
    </p:spTree>
    <p:extLst>
      <p:ext uri="{BB962C8B-B14F-4D97-AF65-F5344CB8AC3E}">
        <p14:creationId xmlns:p14="http://schemas.microsoft.com/office/powerpoint/2010/main" val="25957355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12952</TotalTime>
  <Words>3847</Words>
  <Application>Microsoft Office PowerPoint</Application>
  <PresentationFormat>Widescreen</PresentationFormat>
  <Paragraphs>1251</Paragraphs>
  <Slides>74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Bahnschrift SemiBold SemiConden</vt:lpstr>
      <vt:lpstr>Calibri</vt:lpstr>
      <vt:lpstr>Calibri Light</vt:lpstr>
      <vt:lpstr>Courier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Bethlehem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Evans, Eric R</dc:creator>
  <cp:lastModifiedBy>Evans, Eric R</cp:lastModifiedBy>
  <cp:revision>452</cp:revision>
  <cp:lastPrinted>2021-07-20T20:17:03Z</cp:lastPrinted>
  <dcterms:created xsi:type="dcterms:W3CDTF">2021-04-02T12:56:33Z</dcterms:created>
  <dcterms:modified xsi:type="dcterms:W3CDTF">2021-09-28T17:14:22Z</dcterms:modified>
</cp:coreProperties>
</file>