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98" r:id="rId5"/>
    <p:sldId id="683" r:id="rId6"/>
    <p:sldId id="689" r:id="rId7"/>
    <p:sldId id="697" r:id="rId8"/>
    <p:sldId id="703" r:id="rId9"/>
    <p:sldId id="686" r:id="rId10"/>
    <p:sldId id="688" r:id="rId11"/>
    <p:sldId id="685" r:id="rId12"/>
    <p:sldId id="690" r:id="rId13"/>
    <p:sldId id="691" r:id="rId14"/>
    <p:sldId id="687" r:id="rId15"/>
    <p:sldId id="692" r:id="rId16"/>
    <p:sldId id="693" r:id="rId17"/>
    <p:sldId id="709" r:id="rId18"/>
    <p:sldId id="710" r:id="rId19"/>
    <p:sldId id="695" r:id="rId20"/>
    <p:sldId id="698" r:id="rId21"/>
    <p:sldId id="696" r:id="rId22"/>
    <p:sldId id="708" r:id="rId23"/>
    <p:sldId id="702" r:id="rId24"/>
    <p:sldId id="699" r:id="rId25"/>
    <p:sldId id="704" r:id="rId26"/>
    <p:sldId id="700" r:id="rId27"/>
    <p:sldId id="701" r:id="rId28"/>
  </p:sldIdLst>
  <p:sldSz cx="9144000" cy="6858000" type="screen4x3"/>
  <p:notesSz cx="6794500" cy="9931400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441"/>
    <a:srgbClr val="384D9B"/>
    <a:srgbClr val="884C91"/>
    <a:srgbClr val="2C3D49"/>
    <a:srgbClr val="233845"/>
    <a:srgbClr val="58B2E5"/>
    <a:srgbClr val="88C540"/>
    <a:srgbClr val="2DBDB6"/>
    <a:srgbClr val="884B91"/>
    <a:srgbClr val="3941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84045" autoAdjust="0"/>
  </p:normalViewPr>
  <p:slideViewPr>
    <p:cSldViewPr snapToGrid="0">
      <p:cViewPr varScale="1">
        <p:scale>
          <a:sx n="67" d="100"/>
          <a:sy n="67" d="100"/>
        </p:scale>
        <p:origin x="-1256" y="-68"/>
      </p:cViewPr>
      <p:guideLst>
        <p:guide orient="horz" pos="2880"/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-4044" y="-96"/>
      </p:cViewPr>
      <p:guideLst>
        <p:guide orient="horz" pos="3128"/>
        <p:guide pos="214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C86A60-85AC-409E-85A2-7B05CC056FC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61DCEB-3853-4DC9-B294-16BA2D83E2C0}">
      <dgm:prSet custT="1"/>
      <dgm:spPr/>
      <dgm:t>
        <a:bodyPr/>
        <a:lstStyle/>
        <a:p>
          <a:r>
            <a:rPr lang="en-US" sz="1600" baseline="0" dirty="0"/>
            <a:t>Fee Study Started – April 2019</a:t>
          </a:r>
          <a:endParaRPr lang="en-US" sz="1600" dirty="0"/>
        </a:p>
      </dgm:t>
    </dgm:pt>
    <dgm:pt modelId="{C050D819-9049-4E8C-976D-34974ABB433E}" type="parTrans" cxnId="{DAA8FE94-2AE4-49D7-8E45-9C8BC56333CF}">
      <dgm:prSet/>
      <dgm:spPr/>
      <dgm:t>
        <a:bodyPr/>
        <a:lstStyle/>
        <a:p>
          <a:endParaRPr lang="en-US"/>
        </a:p>
      </dgm:t>
    </dgm:pt>
    <dgm:pt modelId="{E40A2045-9062-4096-894A-F556A1B6964B}" type="sibTrans" cxnId="{DAA8FE94-2AE4-49D7-8E45-9C8BC56333CF}">
      <dgm:prSet/>
      <dgm:spPr/>
      <dgm:t>
        <a:bodyPr/>
        <a:lstStyle/>
        <a:p>
          <a:endParaRPr lang="en-US"/>
        </a:p>
      </dgm:t>
    </dgm:pt>
    <dgm:pt modelId="{C7A04F9D-A0B2-4DB1-B6E5-8311AA9FA4C8}">
      <dgm:prSet custT="1"/>
      <dgm:spPr/>
      <dgm:t>
        <a:bodyPr/>
        <a:lstStyle/>
        <a:p>
          <a:r>
            <a:rPr lang="en-US" sz="1600" baseline="0" dirty="0"/>
            <a:t>City Implements Fee – January 2021</a:t>
          </a:r>
          <a:endParaRPr lang="en-US" sz="1600" dirty="0"/>
        </a:p>
      </dgm:t>
    </dgm:pt>
    <dgm:pt modelId="{5DCD85BE-6710-4D2C-92AD-30DDA4BF400D}" type="parTrans" cxnId="{42337847-2220-4E87-A44F-B3897F4A11C2}">
      <dgm:prSet/>
      <dgm:spPr/>
      <dgm:t>
        <a:bodyPr/>
        <a:lstStyle/>
        <a:p>
          <a:endParaRPr lang="en-US"/>
        </a:p>
      </dgm:t>
    </dgm:pt>
    <dgm:pt modelId="{B46AFCDA-0D16-4C04-A0D5-24E643A7DDE5}" type="sibTrans" cxnId="{42337847-2220-4E87-A44F-B3897F4A11C2}">
      <dgm:prSet/>
      <dgm:spPr/>
      <dgm:t>
        <a:bodyPr/>
        <a:lstStyle/>
        <a:p>
          <a:endParaRPr lang="en-US"/>
        </a:p>
      </dgm:t>
    </dgm:pt>
    <dgm:pt modelId="{04C3A326-B315-4D7F-8246-45EAF20C33C5}">
      <dgm:prSet custT="1"/>
      <dgm:spPr/>
      <dgm:t>
        <a:bodyPr/>
        <a:lstStyle/>
        <a:p>
          <a:r>
            <a:rPr lang="en-US" sz="1600" baseline="0" dirty="0"/>
            <a:t>Ratepayers receive first bill – 1</a:t>
          </a:r>
          <a:r>
            <a:rPr lang="en-US" sz="1600" baseline="30000" dirty="0"/>
            <a:t>st</a:t>
          </a:r>
          <a:r>
            <a:rPr lang="en-US" sz="1600" baseline="0" dirty="0"/>
            <a:t> Quarter 2021</a:t>
          </a:r>
          <a:endParaRPr lang="en-US" sz="1600" dirty="0"/>
        </a:p>
      </dgm:t>
    </dgm:pt>
    <dgm:pt modelId="{69EC9B77-FE3B-42C7-9458-C5A9D628345D}" type="parTrans" cxnId="{66DB3221-D6D2-4C8D-A2D3-D844FAD54AE9}">
      <dgm:prSet/>
      <dgm:spPr/>
      <dgm:t>
        <a:bodyPr/>
        <a:lstStyle/>
        <a:p>
          <a:endParaRPr lang="en-US"/>
        </a:p>
      </dgm:t>
    </dgm:pt>
    <dgm:pt modelId="{3A2CA2F2-5537-4948-97E3-F730C0749287}" type="sibTrans" cxnId="{66DB3221-D6D2-4C8D-A2D3-D844FAD54AE9}">
      <dgm:prSet/>
      <dgm:spPr/>
      <dgm:t>
        <a:bodyPr/>
        <a:lstStyle/>
        <a:p>
          <a:endParaRPr lang="en-US"/>
        </a:p>
      </dgm:t>
    </dgm:pt>
    <dgm:pt modelId="{BF62F5EF-955D-41DD-AD35-D1EAFCE00B43}">
      <dgm:prSet custT="1"/>
      <dgm:spPr/>
      <dgm:t>
        <a:bodyPr/>
        <a:lstStyle/>
        <a:p>
          <a:r>
            <a:rPr lang="en-US" sz="1600" dirty="0"/>
            <a:t>City updates Stormwater Ordinance – December 2020</a:t>
          </a:r>
        </a:p>
      </dgm:t>
    </dgm:pt>
    <dgm:pt modelId="{7189EB97-61EC-46DA-9385-A7D3D03F41C5}" type="parTrans" cxnId="{D521BBF6-88B3-4FB3-BE44-38D4C1400824}">
      <dgm:prSet/>
      <dgm:spPr/>
      <dgm:t>
        <a:bodyPr/>
        <a:lstStyle/>
        <a:p>
          <a:endParaRPr lang="en-US"/>
        </a:p>
      </dgm:t>
    </dgm:pt>
    <dgm:pt modelId="{AE1726D5-3299-4598-A2DE-C25FBA7AD01B}" type="sibTrans" cxnId="{D521BBF6-88B3-4FB3-BE44-38D4C1400824}">
      <dgm:prSet/>
      <dgm:spPr/>
      <dgm:t>
        <a:bodyPr/>
        <a:lstStyle/>
        <a:p>
          <a:endParaRPr lang="en-US"/>
        </a:p>
      </dgm:t>
    </dgm:pt>
    <dgm:pt modelId="{66383454-A143-49F9-99B4-B79B78E763D3}" type="pres">
      <dgm:prSet presAssocID="{62C86A60-85AC-409E-85A2-7B05CC056FC6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4BBE2D0-1468-4FE8-9FEF-983F8A4619FB}" type="pres">
      <dgm:prSet presAssocID="{62C86A60-85AC-409E-85A2-7B05CC056FC6}" presName="arrow" presStyleLbl="bgShp" presStyleIdx="0" presStyleCnt="1" custScaleX="117647"/>
      <dgm:spPr/>
    </dgm:pt>
    <dgm:pt modelId="{E4A8DCEF-B49E-4229-AA7F-AF72D5B014FB}" type="pres">
      <dgm:prSet presAssocID="{62C86A60-85AC-409E-85A2-7B05CC056FC6}" presName="linearProcess" presStyleCnt="0"/>
      <dgm:spPr/>
    </dgm:pt>
    <dgm:pt modelId="{93F26BD8-DCA2-4CED-B13F-F94F468FD119}" type="pres">
      <dgm:prSet presAssocID="{A161DCEB-3853-4DC9-B294-16BA2D83E2C0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9ADED1-8D5C-4DFB-AC46-4F9E6DD09B4B}" type="pres">
      <dgm:prSet presAssocID="{E40A2045-9062-4096-894A-F556A1B6964B}" presName="sibTrans" presStyleCnt="0"/>
      <dgm:spPr/>
    </dgm:pt>
    <dgm:pt modelId="{058A3804-C623-4F9A-B459-411123AE0DD0}" type="pres">
      <dgm:prSet presAssocID="{BF62F5EF-955D-41DD-AD35-D1EAFCE00B43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759091-4C4E-41B4-84DC-6A5190F7CEAB}" type="pres">
      <dgm:prSet presAssocID="{AE1726D5-3299-4598-A2DE-C25FBA7AD01B}" presName="sibTrans" presStyleCnt="0"/>
      <dgm:spPr/>
    </dgm:pt>
    <dgm:pt modelId="{4C914038-39A4-4526-B81F-C83A6C650A87}" type="pres">
      <dgm:prSet presAssocID="{C7A04F9D-A0B2-4DB1-B6E5-8311AA9FA4C8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E809D9-31D2-4862-9498-621C741C4733}" type="pres">
      <dgm:prSet presAssocID="{B46AFCDA-0D16-4C04-A0D5-24E643A7DDE5}" presName="sibTrans" presStyleCnt="0"/>
      <dgm:spPr/>
    </dgm:pt>
    <dgm:pt modelId="{5DADF7C3-7DF3-4319-8EF1-F34331B574E3}" type="pres">
      <dgm:prSet presAssocID="{04C3A326-B315-4D7F-8246-45EAF20C33C5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81D014D-F8AB-4DD3-B2C1-1FFD746C436A}" type="presOf" srcId="{04C3A326-B315-4D7F-8246-45EAF20C33C5}" destId="{5DADF7C3-7DF3-4319-8EF1-F34331B574E3}" srcOrd="0" destOrd="0" presId="urn:microsoft.com/office/officeart/2005/8/layout/hProcess9"/>
    <dgm:cxn modelId="{7702D07D-0728-45B1-9483-B08F9D239687}" type="presOf" srcId="{A161DCEB-3853-4DC9-B294-16BA2D83E2C0}" destId="{93F26BD8-DCA2-4CED-B13F-F94F468FD119}" srcOrd="0" destOrd="0" presId="urn:microsoft.com/office/officeart/2005/8/layout/hProcess9"/>
    <dgm:cxn modelId="{D8CC887A-9AAE-4475-B1CB-8A083487BAC7}" type="presOf" srcId="{62C86A60-85AC-409E-85A2-7B05CC056FC6}" destId="{66383454-A143-49F9-99B4-B79B78E763D3}" srcOrd="0" destOrd="0" presId="urn:microsoft.com/office/officeart/2005/8/layout/hProcess9"/>
    <dgm:cxn modelId="{DBDE9844-2EE2-42AE-8AC9-178AABE7A955}" type="presOf" srcId="{C7A04F9D-A0B2-4DB1-B6E5-8311AA9FA4C8}" destId="{4C914038-39A4-4526-B81F-C83A6C650A87}" srcOrd="0" destOrd="0" presId="urn:microsoft.com/office/officeart/2005/8/layout/hProcess9"/>
    <dgm:cxn modelId="{D521BBF6-88B3-4FB3-BE44-38D4C1400824}" srcId="{62C86A60-85AC-409E-85A2-7B05CC056FC6}" destId="{BF62F5EF-955D-41DD-AD35-D1EAFCE00B43}" srcOrd="1" destOrd="0" parTransId="{7189EB97-61EC-46DA-9385-A7D3D03F41C5}" sibTransId="{AE1726D5-3299-4598-A2DE-C25FBA7AD01B}"/>
    <dgm:cxn modelId="{42337847-2220-4E87-A44F-B3897F4A11C2}" srcId="{62C86A60-85AC-409E-85A2-7B05CC056FC6}" destId="{C7A04F9D-A0B2-4DB1-B6E5-8311AA9FA4C8}" srcOrd="2" destOrd="0" parTransId="{5DCD85BE-6710-4D2C-92AD-30DDA4BF400D}" sibTransId="{B46AFCDA-0D16-4C04-A0D5-24E643A7DDE5}"/>
    <dgm:cxn modelId="{8D4EF602-924A-4405-9A71-2C1E1DE5B7A4}" type="presOf" srcId="{BF62F5EF-955D-41DD-AD35-D1EAFCE00B43}" destId="{058A3804-C623-4F9A-B459-411123AE0DD0}" srcOrd="0" destOrd="0" presId="urn:microsoft.com/office/officeart/2005/8/layout/hProcess9"/>
    <dgm:cxn modelId="{DAA8FE94-2AE4-49D7-8E45-9C8BC56333CF}" srcId="{62C86A60-85AC-409E-85A2-7B05CC056FC6}" destId="{A161DCEB-3853-4DC9-B294-16BA2D83E2C0}" srcOrd="0" destOrd="0" parTransId="{C050D819-9049-4E8C-976D-34974ABB433E}" sibTransId="{E40A2045-9062-4096-894A-F556A1B6964B}"/>
    <dgm:cxn modelId="{66DB3221-D6D2-4C8D-A2D3-D844FAD54AE9}" srcId="{62C86A60-85AC-409E-85A2-7B05CC056FC6}" destId="{04C3A326-B315-4D7F-8246-45EAF20C33C5}" srcOrd="3" destOrd="0" parTransId="{69EC9B77-FE3B-42C7-9458-C5A9D628345D}" sibTransId="{3A2CA2F2-5537-4948-97E3-F730C0749287}"/>
    <dgm:cxn modelId="{6FFB4F6B-7011-4358-BBC5-BA01994A2600}" type="presParOf" srcId="{66383454-A143-49F9-99B4-B79B78E763D3}" destId="{E4BBE2D0-1468-4FE8-9FEF-983F8A4619FB}" srcOrd="0" destOrd="0" presId="urn:microsoft.com/office/officeart/2005/8/layout/hProcess9"/>
    <dgm:cxn modelId="{FC4D5147-B593-4166-BEB1-C1E8DEA8C340}" type="presParOf" srcId="{66383454-A143-49F9-99B4-B79B78E763D3}" destId="{E4A8DCEF-B49E-4229-AA7F-AF72D5B014FB}" srcOrd="1" destOrd="0" presId="urn:microsoft.com/office/officeart/2005/8/layout/hProcess9"/>
    <dgm:cxn modelId="{E477E3AB-052F-43BE-9DAD-DE69DAEF218A}" type="presParOf" srcId="{E4A8DCEF-B49E-4229-AA7F-AF72D5B014FB}" destId="{93F26BD8-DCA2-4CED-B13F-F94F468FD119}" srcOrd="0" destOrd="0" presId="urn:microsoft.com/office/officeart/2005/8/layout/hProcess9"/>
    <dgm:cxn modelId="{4E9DF33E-8926-4795-9125-C81CB56CABFB}" type="presParOf" srcId="{E4A8DCEF-B49E-4229-AA7F-AF72D5B014FB}" destId="{C69ADED1-8D5C-4DFB-AC46-4F9E6DD09B4B}" srcOrd="1" destOrd="0" presId="urn:microsoft.com/office/officeart/2005/8/layout/hProcess9"/>
    <dgm:cxn modelId="{0B20D9AB-2C5F-4DBF-B97C-12F851FBCEF3}" type="presParOf" srcId="{E4A8DCEF-B49E-4229-AA7F-AF72D5B014FB}" destId="{058A3804-C623-4F9A-B459-411123AE0DD0}" srcOrd="2" destOrd="0" presId="urn:microsoft.com/office/officeart/2005/8/layout/hProcess9"/>
    <dgm:cxn modelId="{E3B73BB7-620A-4C6C-B7C6-255D5F05C8DE}" type="presParOf" srcId="{E4A8DCEF-B49E-4229-AA7F-AF72D5B014FB}" destId="{C8759091-4C4E-41B4-84DC-6A5190F7CEAB}" srcOrd="3" destOrd="0" presId="urn:microsoft.com/office/officeart/2005/8/layout/hProcess9"/>
    <dgm:cxn modelId="{81BA77F7-9B9E-473A-9D09-49E49DD000D1}" type="presParOf" srcId="{E4A8DCEF-B49E-4229-AA7F-AF72D5B014FB}" destId="{4C914038-39A4-4526-B81F-C83A6C650A87}" srcOrd="4" destOrd="0" presId="urn:microsoft.com/office/officeart/2005/8/layout/hProcess9"/>
    <dgm:cxn modelId="{8E225524-1890-4EFB-A82A-4DBAD78A3927}" type="presParOf" srcId="{E4A8DCEF-B49E-4229-AA7F-AF72D5B014FB}" destId="{18E809D9-31D2-4862-9498-621C741C4733}" srcOrd="5" destOrd="0" presId="urn:microsoft.com/office/officeart/2005/8/layout/hProcess9"/>
    <dgm:cxn modelId="{4E716B57-186D-4C1F-90B6-B6538908F49F}" type="presParOf" srcId="{E4A8DCEF-B49E-4229-AA7F-AF72D5B014FB}" destId="{5DADF7C3-7DF3-4319-8EF1-F34331B574E3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BBE2D0-1468-4FE8-9FEF-983F8A4619FB}">
      <dsp:nvSpPr>
        <dsp:cNvPr id="0" name=""/>
        <dsp:cNvSpPr/>
      </dsp:nvSpPr>
      <dsp:spPr>
        <a:xfrm>
          <a:off x="2" y="0"/>
          <a:ext cx="8655622" cy="4473525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F26BD8-DCA2-4CED-B13F-F94F468FD119}">
      <dsp:nvSpPr>
        <dsp:cNvPr id="0" name=""/>
        <dsp:cNvSpPr/>
      </dsp:nvSpPr>
      <dsp:spPr>
        <a:xfrm>
          <a:off x="2958" y="1342057"/>
          <a:ext cx="1922157" cy="17894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/>
            <a:t>Fee Study Started – April 2019</a:t>
          </a:r>
          <a:endParaRPr lang="en-US" sz="1600" kern="1200" dirty="0"/>
        </a:p>
      </dsp:txBody>
      <dsp:txXfrm>
        <a:off x="90310" y="1429409"/>
        <a:ext cx="1747453" cy="1614706"/>
      </dsp:txXfrm>
    </dsp:sp>
    <dsp:sp modelId="{058A3804-C623-4F9A-B459-411123AE0DD0}">
      <dsp:nvSpPr>
        <dsp:cNvPr id="0" name=""/>
        <dsp:cNvSpPr/>
      </dsp:nvSpPr>
      <dsp:spPr>
        <a:xfrm>
          <a:off x="2245475" y="1342057"/>
          <a:ext cx="1922157" cy="17894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City updates Stormwater Ordinance – December 2020</a:t>
          </a:r>
        </a:p>
      </dsp:txBody>
      <dsp:txXfrm>
        <a:off x="2332827" y="1429409"/>
        <a:ext cx="1747453" cy="1614706"/>
      </dsp:txXfrm>
    </dsp:sp>
    <dsp:sp modelId="{4C914038-39A4-4526-B81F-C83A6C650A87}">
      <dsp:nvSpPr>
        <dsp:cNvPr id="0" name=""/>
        <dsp:cNvSpPr/>
      </dsp:nvSpPr>
      <dsp:spPr>
        <a:xfrm>
          <a:off x="4487993" y="1342057"/>
          <a:ext cx="1922157" cy="17894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/>
            <a:t>City Implements Fee – January 2021</a:t>
          </a:r>
          <a:endParaRPr lang="en-US" sz="1600" kern="1200" dirty="0"/>
        </a:p>
      </dsp:txBody>
      <dsp:txXfrm>
        <a:off x="4575345" y="1429409"/>
        <a:ext cx="1747453" cy="1614706"/>
      </dsp:txXfrm>
    </dsp:sp>
    <dsp:sp modelId="{5DADF7C3-7DF3-4319-8EF1-F34331B574E3}">
      <dsp:nvSpPr>
        <dsp:cNvPr id="0" name=""/>
        <dsp:cNvSpPr/>
      </dsp:nvSpPr>
      <dsp:spPr>
        <a:xfrm>
          <a:off x="6730510" y="1342057"/>
          <a:ext cx="1922157" cy="17894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/>
            <a:t>Ratepayers receive first bill – 1</a:t>
          </a:r>
          <a:r>
            <a:rPr lang="en-US" sz="1600" kern="1200" baseline="30000" dirty="0"/>
            <a:t>st</a:t>
          </a:r>
          <a:r>
            <a:rPr lang="en-US" sz="1600" kern="1200" baseline="0" dirty="0"/>
            <a:t> Quarter 2021</a:t>
          </a:r>
          <a:endParaRPr lang="en-US" sz="1600" kern="1200" dirty="0"/>
        </a:p>
      </dsp:txBody>
      <dsp:txXfrm>
        <a:off x="6817862" y="1429409"/>
        <a:ext cx="1747453" cy="16147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3E01E-0EA8-45EE-A761-8E47ACA1690E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767C4-81BA-4DD3-9742-4C15775B76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5012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AC83B3-E892-4EA8-BAD1-9B43DB368996}" type="datetimeFigureOut">
              <a:rPr lang="en-GB" smtClean="0"/>
              <a:pPr/>
              <a:t>23/11/2020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1F5745-C178-4DBE-A3C6-9E9F1BF7849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813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F5745-C178-4DBE-A3C6-9E9F1BF7849E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8414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F5745-C178-4DBE-A3C6-9E9F1BF7849E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11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F5745-C178-4DBE-A3C6-9E9F1BF7849E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504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F5745-C178-4DBE-A3C6-9E9F1BF7849E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5450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F5745-C178-4DBE-A3C6-9E9F1BF7849E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152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F5745-C178-4DBE-A3C6-9E9F1BF7849E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95920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F5745-C178-4DBE-A3C6-9E9F1BF7849E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189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F5745-C178-4DBE-A3C6-9E9F1BF7849E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1711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F5745-C178-4DBE-A3C6-9E9F1BF7849E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3175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F5745-C178-4DBE-A3C6-9E9F1BF7849E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272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F5745-C178-4DBE-A3C6-9E9F1BF7849E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924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F5745-C178-4DBE-A3C6-9E9F1BF7849E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23632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Meadville – Residential:$90 per single family detached; non-residential: $90/2,660 sf</a:t>
            </a: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Allentown – Residential: $20 per 500 SF; Non-Residential: $20 per 500 SF</a:t>
            </a: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Mount Lebanon – Residential: $96 per Single Family Detached; Non-Residential: $96 per 2,400 SF</a:t>
            </a: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White Township – Residential: $24 per Single Family Detached; Non-Residential: $24 per 3,700 SF</a:t>
            </a: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Easton PA – Residential: $81.00 a year ($6.75/mo.); Non-Residential $81 per 1,797 SF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kern="1200" dirty="0">
              <a:solidFill>
                <a:srgbClr val="FFFFFF"/>
              </a:solidFill>
              <a:effectLst/>
              <a:latin typeface="Calibri" panose="020F050202020403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F5745-C178-4DBE-A3C6-9E9F1BF7849E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9178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F5745-C178-4DBE-A3C6-9E9F1BF7849E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1337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F5745-C178-4DBE-A3C6-9E9F1BF7849E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0353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F5745-C178-4DBE-A3C6-9E9F1BF7849E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1750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F5745-C178-4DBE-A3C6-9E9F1BF7849E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614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F5745-C178-4DBE-A3C6-9E9F1BF7849E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680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F5745-C178-4DBE-A3C6-9E9F1BF7849E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857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F5745-C178-4DBE-A3C6-9E9F1BF7849E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611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F5745-C178-4DBE-A3C6-9E9F1BF7849E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863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F5745-C178-4DBE-A3C6-9E9F1BF7849E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458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F5745-C178-4DBE-A3C6-9E9F1BF7849E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157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F5745-C178-4DBE-A3C6-9E9F1BF7849E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230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 userDrawn="1"/>
        </p:nvSpPr>
        <p:spPr>
          <a:xfrm>
            <a:off x="495300" y="6250101"/>
            <a:ext cx="6400800" cy="2471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 spc="0" baseline="0">
                <a:solidFill>
                  <a:srgbClr val="23384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spc="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 spc="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spc="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spc="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884B9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woodplc.com</a:t>
            </a:r>
            <a:endParaRPr lang="en-GB" sz="1200" b="1" dirty="0">
              <a:solidFill>
                <a:srgbClr val="884B9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Picture 2" descr="\\WOODGROUP.COM\homedrives\wgpsn\WGPSN\UK-Aberdeen\steven.paxton\Desktop\PURPLE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68"/>
          <a:stretch/>
        </p:blipFill>
        <p:spPr bwMode="auto">
          <a:xfrm>
            <a:off x="5740281" y="1"/>
            <a:ext cx="3403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G:\Creative Services\Graphics\Register\04475 - Amec Foster Wheeler acquisition\LOGO FILES\logos for brand toolkit\Wood logo GREY 70mm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453760"/>
            <a:ext cx="1620000" cy="49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95300" y="2994165"/>
            <a:ext cx="5400000" cy="136843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2800" spc="0" baseline="0">
                <a:solidFill>
                  <a:srgbClr val="23384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Presentation title here over a maximum of two lines</a:t>
            </a:r>
            <a:endParaRPr lang="en-GB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300" y="4375127"/>
            <a:ext cx="5400000" cy="720000"/>
          </a:xfrm>
        </p:spPr>
        <p:txBody>
          <a:bodyPr lIns="0" tIns="0" bIns="0">
            <a:normAutofit/>
          </a:bodyPr>
          <a:lstStyle>
            <a:lvl1pPr marL="0" indent="0" algn="l">
              <a:buNone/>
              <a:defRPr sz="1800" spc="0" baseline="0">
                <a:solidFill>
                  <a:srgbClr val="23384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2943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5" y="295937"/>
            <a:ext cx="8208912" cy="61025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2800" spc="0" baseline="0">
                <a:solidFill>
                  <a:srgbClr val="1A344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3600" spc="40" baseline="0">
                <a:solidFill>
                  <a:srgbClr val="384D9B"/>
                </a:solidFill>
                <a:latin typeface="Arial" panose="020B0604020202020204" pitchFamily="34" charset="0"/>
              </a:defRPr>
            </a:lvl2pPr>
            <a:lvl3pPr>
              <a:defRPr sz="3600" spc="40" baseline="0">
                <a:solidFill>
                  <a:srgbClr val="384D9B"/>
                </a:solidFill>
                <a:latin typeface="Arial" panose="020B0604020202020204" pitchFamily="34" charset="0"/>
              </a:defRPr>
            </a:lvl3pPr>
            <a:lvl4pPr>
              <a:defRPr sz="3600" spc="40" baseline="0">
                <a:solidFill>
                  <a:srgbClr val="384D9B"/>
                </a:solidFill>
                <a:latin typeface="Arial" panose="020B0604020202020204" pitchFamily="34" charset="0"/>
              </a:defRPr>
            </a:lvl4pPr>
            <a:lvl5pPr>
              <a:defRPr sz="3600" spc="40" baseline="0">
                <a:solidFill>
                  <a:srgbClr val="384D9B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Slide title (Segoe UI 28pt)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47676" y="1004457"/>
            <a:ext cx="8254365" cy="0"/>
          </a:xfrm>
          <a:prstGeom prst="line">
            <a:avLst/>
          </a:prstGeom>
          <a:ln w="6350">
            <a:solidFill>
              <a:srgbClr val="2338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51550" y="6335889"/>
            <a:ext cx="510477" cy="253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-100" baseline="0">
                <a:solidFill>
                  <a:schemeClr val="bg1">
                    <a:lumMod val="7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B3120AC-0FB0-4B1F-9EA2-DF78B8AED3C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2"/>
          </p:nvPr>
        </p:nvSpPr>
        <p:spPr>
          <a:xfrm>
            <a:off x="962027" y="6335889"/>
            <a:ext cx="1343024" cy="253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A presentation by Wood.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67545" y="1135533"/>
            <a:ext cx="2646000" cy="492599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254173" y="1135533"/>
            <a:ext cx="2646000" cy="492599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6040800" y="1135533"/>
            <a:ext cx="2646000" cy="492599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840" y="6399898"/>
            <a:ext cx="670592" cy="133011"/>
          </a:xfrm>
          <a:prstGeom prst="rect">
            <a:avLst/>
          </a:prstGeom>
        </p:spPr>
      </p:pic>
      <p:sp>
        <p:nvSpPr>
          <p:cNvPr id="1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305050" y="6335889"/>
            <a:ext cx="5514975" cy="253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0" baseline="0">
                <a:solidFill>
                  <a:schemeClr val="bg1">
                    <a:lumMod val="7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9422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 layou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67546" y="3929353"/>
            <a:ext cx="8219255" cy="2128548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latin typeface="+mj-lt"/>
              </a:defRPr>
            </a:lvl1pPr>
            <a:lvl2pPr marL="355591" indent="0">
              <a:buNone/>
              <a:defRPr sz="1800"/>
            </a:lvl2pPr>
            <a:lvl3pPr marL="722295" indent="0">
              <a:buNone/>
              <a:defRPr sz="1800"/>
            </a:lvl3pPr>
            <a:lvl4pPr marL="1077886" indent="0">
              <a:buNone/>
              <a:defRPr sz="1800"/>
            </a:lvl4pPr>
            <a:lvl5pPr marL="1433476" indent="0">
              <a:buNone/>
              <a:defRPr sz="1800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caption (Segoe UI 18pt)</a:t>
            </a:r>
            <a:endParaRPr lang="en-GB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5" y="295937"/>
            <a:ext cx="8208912" cy="61025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2800" spc="0" baseline="0">
                <a:solidFill>
                  <a:srgbClr val="1A344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3600" spc="40" baseline="0">
                <a:solidFill>
                  <a:srgbClr val="384D9B"/>
                </a:solidFill>
                <a:latin typeface="Arial" panose="020B0604020202020204" pitchFamily="34" charset="0"/>
              </a:defRPr>
            </a:lvl2pPr>
            <a:lvl3pPr>
              <a:defRPr sz="3600" spc="40" baseline="0">
                <a:solidFill>
                  <a:srgbClr val="384D9B"/>
                </a:solidFill>
                <a:latin typeface="Arial" panose="020B0604020202020204" pitchFamily="34" charset="0"/>
              </a:defRPr>
            </a:lvl3pPr>
            <a:lvl4pPr>
              <a:defRPr sz="3600" spc="40" baseline="0">
                <a:solidFill>
                  <a:srgbClr val="384D9B"/>
                </a:solidFill>
                <a:latin typeface="Arial" panose="020B0604020202020204" pitchFamily="34" charset="0"/>
              </a:defRPr>
            </a:lvl4pPr>
            <a:lvl5pPr>
              <a:defRPr sz="3600" spc="40" baseline="0">
                <a:solidFill>
                  <a:srgbClr val="384D9B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Slide title (Segoe UI 28pt)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47676" y="1004457"/>
            <a:ext cx="8254365" cy="0"/>
          </a:xfrm>
          <a:prstGeom prst="line">
            <a:avLst/>
          </a:prstGeom>
          <a:ln w="6350">
            <a:solidFill>
              <a:srgbClr val="2338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51550" y="6335889"/>
            <a:ext cx="510477" cy="253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-100" baseline="0">
                <a:solidFill>
                  <a:schemeClr val="bg1">
                    <a:lumMod val="7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B3120AC-0FB0-4B1F-9EA2-DF78B8AED3C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2"/>
          </p:nvPr>
        </p:nvSpPr>
        <p:spPr>
          <a:xfrm>
            <a:off x="962027" y="6335889"/>
            <a:ext cx="1343024" cy="253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A presentation by Wood.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67545" y="1135534"/>
            <a:ext cx="2646000" cy="266274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254173" y="1135534"/>
            <a:ext cx="2646000" cy="266274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6040800" y="1135534"/>
            <a:ext cx="2646000" cy="266274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840" y="6399898"/>
            <a:ext cx="670592" cy="133011"/>
          </a:xfrm>
          <a:prstGeom prst="rect">
            <a:avLst/>
          </a:prstGeom>
        </p:spPr>
      </p:pic>
      <p:sp>
        <p:nvSpPr>
          <p:cNvPr id="1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305050" y="6335889"/>
            <a:ext cx="5514975" cy="253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0" baseline="0">
                <a:solidFill>
                  <a:schemeClr val="bg1">
                    <a:lumMod val="7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1011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layou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040437" y="1134533"/>
            <a:ext cx="2635251" cy="4927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55591" indent="0">
              <a:buNone/>
              <a:defRPr/>
            </a:lvl2pPr>
            <a:lvl3pPr marL="722295" indent="0">
              <a:buNone/>
              <a:defRPr/>
            </a:lvl3pPr>
            <a:lvl4pPr marL="1077886" indent="0">
              <a:buNone/>
              <a:defRPr/>
            </a:lvl4pPr>
            <a:lvl5pPr marL="1433476" indent="0">
              <a:buNone/>
              <a:defRPr/>
            </a:lvl5pPr>
          </a:lstStyle>
          <a:p>
            <a:pPr lvl="0"/>
            <a:r>
              <a:rPr lang="en-US" dirty="0"/>
              <a:t>Click to edit caption (Segoe UI 18pt)</a:t>
            </a:r>
            <a:endParaRPr lang="en-GB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5" y="295937"/>
            <a:ext cx="8208912" cy="61025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2800" spc="0" baseline="0">
                <a:solidFill>
                  <a:srgbClr val="1A344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3600" spc="40" baseline="0">
                <a:solidFill>
                  <a:srgbClr val="384D9B"/>
                </a:solidFill>
                <a:latin typeface="Arial" panose="020B0604020202020204" pitchFamily="34" charset="0"/>
              </a:defRPr>
            </a:lvl2pPr>
            <a:lvl3pPr>
              <a:defRPr sz="3600" spc="40" baseline="0">
                <a:solidFill>
                  <a:srgbClr val="384D9B"/>
                </a:solidFill>
                <a:latin typeface="Arial" panose="020B0604020202020204" pitchFamily="34" charset="0"/>
              </a:defRPr>
            </a:lvl3pPr>
            <a:lvl4pPr>
              <a:defRPr sz="3600" spc="40" baseline="0">
                <a:solidFill>
                  <a:srgbClr val="384D9B"/>
                </a:solidFill>
                <a:latin typeface="Arial" panose="020B0604020202020204" pitchFamily="34" charset="0"/>
              </a:defRPr>
            </a:lvl4pPr>
            <a:lvl5pPr>
              <a:defRPr sz="3600" spc="40" baseline="0">
                <a:solidFill>
                  <a:srgbClr val="384D9B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Slide title (Segoe UI 28pt)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47676" y="1004457"/>
            <a:ext cx="8254365" cy="0"/>
          </a:xfrm>
          <a:prstGeom prst="line">
            <a:avLst/>
          </a:prstGeom>
          <a:ln w="6350">
            <a:solidFill>
              <a:srgbClr val="2338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51550" y="6335889"/>
            <a:ext cx="510477" cy="253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-100" baseline="0">
                <a:solidFill>
                  <a:schemeClr val="bg1">
                    <a:lumMod val="7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B3120AC-0FB0-4B1F-9EA2-DF78B8AED3C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2"/>
          </p:nvPr>
        </p:nvSpPr>
        <p:spPr>
          <a:xfrm>
            <a:off x="962027" y="6335889"/>
            <a:ext cx="1343024" cy="253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A presentation by Wood.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67546" y="1135533"/>
            <a:ext cx="5432628" cy="492599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840" y="6399898"/>
            <a:ext cx="670592" cy="133011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305050" y="6335889"/>
            <a:ext cx="5514975" cy="253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0" baseline="0">
                <a:solidFill>
                  <a:schemeClr val="bg1">
                    <a:lumMod val="7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582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5" y="295937"/>
            <a:ext cx="8208912" cy="61025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2800" spc="0" baseline="0">
                <a:solidFill>
                  <a:srgbClr val="1A344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3600" spc="40" baseline="0">
                <a:solidFill>
                  <a:srgbClr val="384D9B"/>
                </a:solidFill>
                <a:latin typeface="Arial" panose="020B0604020202020204" pitchFamily="34" charset="0"/>
              </a:defRPr>
            </a:lvl2pPr>
            <a:lvl3pPr>
              <a:defRPr sz="3600" spc="40" baseline="0">
                <a:solidFill>
                  <a:srgbClr val="384D9B"/>
                </a:solidFill>
                <a:latin typeface="Arial" panose="020B0604020202020204" pitchFamily="34" charset="0"/>
              </a:defRPr>
            </a:lvl3pPr>
            <a:lvl4pPr>
              <a:defRPr sz="3600" spc="40" baseline="0">
                <a:solidFill>
                  <a:srgbClr val="384D9B"/>
                </a:solidFill>
                <a:latin typeface="Arial" panose="020B0604020202020204" pitchFamily="34" charset="0"/>
              </a:defRPr>
            </a:lvl4pPr>
            <a:lvl5pPr>
              <a:defRPr sz="3600" spc="40" baseline="0">
                <a:solidFill>
                  <a:srgbClr val="384D9B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Project title (Segoe UI 28pt)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47676" y="1004457"/>
            <a:ext cx="8254365" cy="0"/>
          </a:xfrm>
          <a:prstGeom prst="line">
            <a:avLst/>
          </a:prstGeom>
          <a:ln w="6350">
            <a:solidFill>
              <a:srgbClr val="2338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70402" y="1135537"/>
            <a:ext cx="8216399" cy="45247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800" spc="0" baseline="0">
                <a:solidFill>
                  <a:srgbClr val="884C9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3600" spc="40" baseline="0">
                <a:solidFill>
                  <a:srgbClr val="384D9B"/>
                </a:solidFill>
                <a:latin typeface="Arial" panose="020B0604020202020204" pitchFamily="34" charset="0"/>
              </a:defRPr>
            </a:lvl2pPr>
            <a:lvl3pPr>
              <a:defRPr sz="3600" spc="40" baseline="0">
                <a:solidFill>
                  <a:srgbClr val="384D9B"/>
                </a:solidFill>
                <a:latin typeface="Arial" panose="020B0604020202020204" pitchFamily="34" charset="0"/>
              </a:defRPr>
            </a:lvl3pPr>
            <a:lvl4pPr>
              <a:defRPr sz="3600" spc="40" baseline="0">
                <a:solidFill>
                  <a:srgbClr val="384D9B"/>
                </a:solidFill>
                <a:latin typeface="Arial" panose="020B0604020202020204" pitchFamily="34" charset="0"/>
              </a:defRPr>
            </a:lvl4pPr>
            <a:lvl5pPr>
              <a:defRPr sz="3600" spc="40" baseline="0">
                <a:solidFill>
                  <a:srgbClr val="384D9B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Location (Segoe UI 18pt)</a:t>
            </a: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51550" y="6335889"/>
            <a:ext cx="510477" cy="253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-100" baseline="0">
                <a:solidFill>
                  <a:schemeClr val="bg1">
                    <a:lumMod val="7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B3120AC-0FB0-4B1F-9EA2-DF78B8AED3C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Date Placeholder 1"/>
          <p:cNvSpPr>
            <a:spLocks noGrp="1"/>
          </p:cNvSpPr>
          <p:nvPr>
            <p:ph type="dt" sz="half" idx="2"/>
          </p:nvPr>
        </p:nvSpPr>
        <p:spPr>
          <a:xfrm>
            <a:off x="962027" y="6335889"/>
            <a:ext cx="1343024" cy="253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A presentation by Wood.</a:t>
            </a:r>
            <a:endParaRPr lang="en-GB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67545" y="2552702"/>
            <a:ext cx="8208912" cy="35179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840" y="6399898"/>
            <a:ext cx="670592" cy="133011"/>
          </a:xfrm>
          <a:prstGeom prst="rect">
            <a:avLst/>
          </a:prstGeom>
        </p:spPr>
      </p:pic>
      <p:sp>
        <p:nvSpPr>
          <p:cNvPr id="3" name="Table Placeholder 2"/>
          <p:cNvSpPr>
            <a:spLocks noGrp="1"/>
          </p:cNvSpPr>
          <p:nvPr>
            <p:ph type="tbl" sz="quarter" idx="18"/>
          </p:nvPr>
        </p:nvSpPr>
        <p:spPr>
          <a:xfrm>
            <a:off x="459399" y="1619252"/>
            <a:ext cx="8228781" cy="93345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table</a:t>
            </a:r>
            <a:endParaRPr lang="en-GB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305050" y="6335889"/>
            <a:ext cx="5514975" cy="253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0" baseline="0">
                <a:solidFill>
                  <a:schemeClr val="bg1">
                    <a:lumMod val="7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3600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 userDrawn="1"/>
        </p:nvSpPr>
        <p:spPr>
          <a:xfrm>
            <a:off x="1371600" y="6057900"/>
            <a:ext cx="6400800" cy="714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 spc="0" baseline="0">
                <a:solidFill>
                  <a:srgbClr val="23384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spc="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 spc="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spc="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spc="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rgbClr val="23384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woodplc.com</a:t>
            </a:r>
            <a:endParaRPr lang="en-GB" sz="1200" b="1" dirty="0">
              <a:solidFill>
                <a:srgbClr val="233845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3" descr="G:\Creative Services\Graphics\Register\04475 - Amec Foster Wheeler acquisition\LOGO FILES\logos for brand toolkit\Wood logo GREY 70mm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000" y="3182435"/>
            <a:ext cx="1620000" cy="49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683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WOODGROUP.COM\homedrives\wgpsn\WGPSN\UK-Aberdeen\steven.paxton\Desktop\teal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728804" y="3"/>
            <a:ext cx="341519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G:\Creative Services\Graphics\Register\04475 - Amec Foster Wheeler acquisition\LOGO FILES\logos for brand toolkit\Wood logo GREY 70mm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453760"/>
            <a:ext cx="1620000" cy="49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itle 2"/>
          <p:cNvSpPr txBox="1">
            <a:spLocks/>
          </p:cNvSpPr>
          <p:nvPr userDrawn="1"/>
        </p:nvSpPr>
        <p:spPr>
          <a:xfrm>
            <a:off x="495300" y="6250101"/>
            <a:ext cx="6400800" cy="2471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 spc="0" baseline="0">
                <a:solidFill>
                  <a:srgbClr val="23384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spc="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 spc="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spc="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spc="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DBDB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woodplc.com</a:t>
            </a:r>
            <a:endParaRPr lang="en-GB" sz="1200" b="1" dirty="0">
              <a:solidFill>
                <a:srgbClr val="2DBDB6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495300" y="2994165"/>
            <a:ext cx="5400000" cy="136843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2800" spc="0" baseline="0">
                <a:solidFill>
                  <a:srgbClr val="23384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Presentation title here over a maximum of two lines</a:t>
            </a:r>
            <a:endParaRPr lang="en-GB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300" y="4375127"/>
            <a:ext cx="5400000" cy="720000"/>
          </a:xfrm>
        </p:spPr>
        <p:txBody>
          <a:bodyPr lIns="0" tIns="0" bIns="0">
            <a:normAutofit/>
          </a:bodyPr>
          <a:lstStyle>
            <a:lvl1pPr marL="0" indent="0" algn="l">
              <a:buNone/>
              <a:defRPr sz="1800" spc="0" baseline="0">
                <a:solidFill>
                  <a:srgbClr val="23384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7960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WOODGROUP.COM\homedrives\wgpsn\WGPSN\UK-Aberdeen\steven.paxton\Desktop\GREEN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728804" y="0"/>
            <a:ext cx="34151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G:\Creative Services\Graphics\Register\04475 - Amec Foster Wheeler acquisition\LOGO FILES\logos for brand toolkit\Wood logo GREY 70mm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453760"/>
            <a:ext cx="1620000" cy="49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itle 2"/>
          <p:cNvSpPr txBox="1">
            <a:spLocks/>
          </p:cNvSpPr>
          <p:nvPr userDrawn="1"/>
        </p:nvSpPr>
        <p:spPr>
          <a:xfrm>
            <a:off x="495300" y="6250101"/>
            <a:ext cx="6400800" cy="2471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 spc="0" baseline="0">
                <a:solidFill>
                  <a:srgbClr val="23384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spc="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 spc="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spc="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spc="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88C5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woodplc.com</a:t>
            </a:r>
            <a:endParaRPr lang="en-GB" sz="1200" b="1" dirty="0">
              <a:solidFill>
                <a:srgbClr val="88C5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495300" y="2994165"/>
            <a:ext cx="5400000" cy="136843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2800" spc="0" baseline="0">
                <a:solidFill>
                  <a:srgbClr val="23384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Presentation title here over a maximum of two lines</a:t>
            </a:r>
            <a:endParaRPr lang="en-GB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300" y="4375127"/>
            <a:ext cx="5400000" cy="720000"/>
          </a:xfrm>
        </p:spPr>
        <p:txBody>
          <a:bodyPr lIns="0" tIns="0" bIns="0">
            <a:normAutofit/>
          </a:bodyPr>
          <a:lstStyle>
            <a:lvl1pPr marL="0" indent="0" algn="l">
              <a:buNone/>
              <a:defRPr sz="1800" spc="0" baseline="0">
                <a:solidFill>
                  <a:srgbClr val="23384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5669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1"/>
          <a:stretch/>
        </p:blipFill>
        <p:spPr>
          <a:xfrm>
            <a:off x="5728804" y="0"/>
            <a:ext cx="3415197" cy="6858000"/>
          </a:xfrm>
          <a:prstGeom prst="rect">
            <a:avLst/>
          </a:prstGeom>
        </p:spPr>
      </p:pic>
      <p:pic>
        <p:nvPicPr>
          <p:cNvPr id="9" name="Picture 3" descr="G:\Creative Services\Graphics\Register\04475 - Amec Foster Wheeler acquisition\LOGO FILES\logos for brand toolkit\Wood logo GREY 70mm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453760"/>
            <a:ext cx="1620000" cy="49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608" y="6094306"/>
            <a:ext cx="756000" cy="150823"/>
          </a:xfrm>
          <a:prstGeom prst="rect">
            <a:avLst/>
          </a:prstGeom>
        </p:spPr>
      </p:pic>
      <p:sp>
        <p:nvSpPr>
          <p:cNvPr id="17" name="Subtitle 2"/>
          <p:cNvSpPr txBox="1">
            <a:spLocks/>
          </p:cNvSpPr>
          <p:nvPr userDrawn="1"/>
        </p:nvSpPr>
        <p:spPr>
          <a:xfrm>
            <a:off x="495300" y="6250101"/>
            <a:ext cx="6400800" cy="2471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 spc="0" baseline="0">
                <a:solidFill>
                  <a:srgbClr val="23384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spc="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 spc="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spc="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spc="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3384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woodplc.com</a:t>
            </a:r>
            <a:endParaRPr lang="en-GB" sz="1200" b="1" dirty="0">
              <a:solidFill>
                <a:srgbClr val="233845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495300" y="2994165"/>
            <a:ext cx="5400000" cy="136843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2800" spc="0" baseline="0">
                <a:solidFill>
                  <a:srgbClr val="23384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Presentation title here over a maximum of two lines</a:t>
            </a:r>
            <a:endParaRPr lang="en-GB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300" y="4375127"/>
            <a:ext cx="5400000" cy="720000"/>
          </a:xfrm>
        </p:spPr>
        <p:txBody>
          <a:bodyPr lIns="0" tIns="0" bIns="0">
            <a:normAutofit/>
          </a:bodyPr>
          <a:lstStyle>
            <a:lvl1pPr marL="0" indent="0" algn="l">
              <a:buNone/>
              <a:defRPr sz="1800" spc="0" baseline="0">
                <a:solidFill>
                  <a:srgbClr val="23384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8747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3" y="3"/>
            <a:ext cx="9143999" cy="6858001"/>
          </a:xfrm>
          <a:prstGeom prst="rect">
            <a:avLst/>
          </a:prstGeom>
          <a:solidFill>
            <a:srgbClr val="884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GB" sz="180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1352"/>
            <a:ext cx="9144000" cy="461664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25185" y="3600000"/>
            <a:ext cx="7920000" cy="1200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2800" spc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5185" y="4800000"/>
            <a:ext cx="7920000" cy="72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800" spc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Section subtitle</a:t>
            </a:r>
            <a:endParaRPr lang="en-GB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1550" y="6335889"/>
            <a:ext cx="510477" cy="25399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fld id="{3B3120AC-0FB0-4B1F-9EA2-DF78B8AED3C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9455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DBD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GB" sz="18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1352"/>
            <a:ext cx="9144000" cy="461664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25187" y="3600000"/>
            <a:ext cx="7920000" cy="1200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2800" spc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endParaRPr lang="en-GB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5187" y="4800000"/>
            <a:ext cx="7920000" cy="72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800" spc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Section subtitle</a:t>
            </a:r>
            <a:endParaRPr lang="en-GB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1550" y="6335889"/>
            <a:ext cx="510477" cy="25399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fld id="{3B3120AC-0FB0-4B1F-9EA2-DF78B8AED3C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4404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" y="0"/>
            <a:ext cx="9143999" cy="6858000"/>
          </a:xfrm>
          <a:prstGeom prst="rect">
            <a:avLst/>
          </a:prstGeom>
          <a:solidFill>
            <a:srgbClr val="88C5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GB" sz="18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1352"/>
            <a:ext cx="9144000" cy="4616648"/>
          </a:xfrm>
          <a:prstGeom prst="rect">
            <a:avLst/>
          </a:prstGeom>
        </p:spPr>
      </p:pic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1550" y="6335889"/>
            <a:ext cx="510477" cy="25399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fld id="{3B3120AC-0FB0-4B1F-9EA2-DF78B8AED3C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25187" y="3600000"/>
            <a:ext cx="7920000" cy="1200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2800" spc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5187" y="4800000"/>
            <a:ext cx="7920000" cy="72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800" spc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Section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2169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126316"/>
            <a:ext cx="8229600" cy="4935217"/>
          </a:xfrm>
        </p:spPr>
        <p:txBody>
          <a:bodyPr lIns="0" rIns="0"/>
          <a:lstStyle>
            <a:lvl1pPr>
              <a:defRPr sz="2400" spc="0" baseline="0">
                <a:solidFill>
                  <a:srgbClr val="1A344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22295" indent="-366704">
              <a:defRPr sz="2400" spc="0" baseline="0">
                <a:solidFill>
                  <a:srgbClr val="1A344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77886" indent="-355591">
              <a:defRPr sz="2200" spc="0" baseline="0">
                <a:solidFill>
                  <a:srgbClr val="1A344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433477" indent="-355591">
              <a:defRPr spc="0" baseline="0">
                <a:solidFill>
                  <a:srgbClr val="1A344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790655" indent="-357179">
              <a:defRPr spc="0" baseline="0">
                <a:solidFill>
                  <a:srgbClr val="1A344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 (Segoe UI 24pt)</a:t>
            </a:r>
          </a:p>
          <a:p>
            <a:pPr lvl="1"/>
            <a:r>
              <a:rPr lang="en-US" dirty="0"/>
              <a:t>Second level (Segoe UI 24pt)</a:t>
            </a:r>
          </a:p>
          <a:p>
            <a:pPr lvl="2"/>
            <a:r>
              <a:rPr lang="en-US" dirty="0"/>
              <a:t>Third level (Segoe UI 22pt)</a:t>
            </a:r>
          </a:p>
          <a:p>
            <a:pPr lvl="3"/>
            <a:r>
              <a:rPr lang="en-US" dirty="0"/>
              <a:t>Fourth level (Segoe UI 20pt)</a:t>
            </a:r>
          </a:p>
          <a:p>
            <a:pPr lvl="4"/>
            <a:r>
              <a:rPr lang="en-US" dirty="0"/>
              <a:t>Fifth level (Segoe UI 20pt)</a:t>
            </a:r>
            <a:endParaRPr lang="en-GB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5" y="295937"/>
            <a:ext cx="8208912" cy="61025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2800" b="0" spc="0" baseline="0">
                <a:solidFill>
                  <a:srgbClr val="1A344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3600" spc="40" baseline="0">
                <a:solidFill>
                  <a:srgbClr val="384D9B"/>
                </a:solidFill>
                <a:latin typeface="Arial" panose="020B0604020202020204" pitchFamily="34" charset="0"/>
              </a:defRPr>
            </a:lvl2pPr>
            <a:lvl3pPr>
              <a:defRPr sz="3600" spc="40" baseline="0">
                <a:solidFill>
                  <a:srgbClr val="384D9B"/>
                </a:solidFill>
                <a:latin typeface="Arial" panose="020B0604020202020204" pitchFamily="34" charset="0"/>
              </a:defRPr>
            </a:lvl3pPr>
            <a:lvl4pPr>
              <a:defRPr sz="3600" spc="40" baseline="0">
                <a:solidFill>
                  <a:srgbClr val="384D9B"/>
                </a:solidFill>
                <a:latin typeface="Arial" panose="020B0604020202020204" pitchFamily="34" charset="0"/>
              </a:defRPr>
            </a:lvl4pPr>
            <a:lvl5pPr>
              <a:defRPr sz="3600" spc="40" baseline="0">
                <a:solidFill>
                  <a:srgbClr val="384D9B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Slide title (Segoe UI 28pt)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47676" y="1004457"/>
            <a:ext cx="8254365" cy="0"/>
          </a:xfrm>
          <a:prstGeom prst="line">
            <a:avLst/>
          </a:prstGeom>
          <a:ln w="6350">
            <a:solidFill>
              <a:srgbClr val="2338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51550" y="6335889"/>
            <a:ext cx="510477" cy="253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-100" baseline="0">
                <a:solidFill>
                  <a:schemeClr val="bg1">
                    <a:lumMod val="7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B3120AC-0FB0-4B1F-9EA2-DF78B8AED3C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2"/>
          </p:nvPr>
        </p:nvSpPr>
        <p:spPr>
          <a:xfrm>
            <a:off x="962027" y="6335889"/>
            <a:ext cx="1343024" cy="253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A presentation by Wood.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840" y="6399898"/>
            <a:ext cx="670592" cy="133011"/>
          </a:xfrm>
          <a:prstGeom prst="rect">
            <a:avLst/>
          </a:prstGeom>
        </p:spPr>
      </p:pic>
      <p:sp>
        <p:nvSpPr>
          <p:cNvPr id="1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305050" y="6335889"/>
            <a:ext cx="5514975" cy="253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0" baseline="0">
                <a:solidFill>
                  <a:schemeClr val="bg1">
                    <a:lumMod val="7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6939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2" y="1588006"/>
            <a:ext cx="8229599" cy="4473525"/>
          </a:xfrm>
        </p:spPr>
        <p:txBody>
          <a:bodyPr lIns="0" rIns="0"/>
          <a:lstStyle>
            <a:lvl1pPr>
              <a:defRPr sz="2400" spc="0" baseline="0">
                <a:solidFill>
                  <a:srgbClr val="1A344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22295" indent="-366704">
              <a:defRPr sz="2400" spc="0" baseline="0">
                <a:solidFill>
                  <a:srgbClr val="1A344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77886" indent="-355591">
              <a:defRPr sz="2200" spc="0" baseline="0">
                <a:solidFill>
                  <a:srgbClr val="1A344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433477" indent="-355591">
              <a:defRPr spc="0" baseline="0">
                <a:solidFill>
                  <a:srgbClr val="1A344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790655" indent="-357179">
              <a:defRPr spc="0" baseline="0">
                <a:solidFill>
                  <a:srgbClr val="1A344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 (Segoe UI 24pt)</a:t>
            </a:r>
          </a:p>
          <a:p>
            <a:pPr lvl="1"/>
            <a:r>
              <a:rPr lang="en-US" dirty="0"/>
              <a:t>Second level (Segoe UI 24pt)</a:t>
            </a:r>
          </a:p>
          <a:p>
            <a:pPr lvl="2"/>
            <a:r>
              <a:rPr lang="en-US" dirty="0"/>
              <a:t>Third level (Segoe UI 22pt)</a:t>
            </a:r>
          </a:p>
          <a:p>
            <a:pPr lvl="3"/>
            <a:r>
              <a:rPr lang="en-US" dirty="0"/>
              <a:t>Fourth level (Segoe UI 20pt)</a:t>
            </a:r>
          </a:p>
          <a:p>
            <a:pPr lvl="4"/>
            <a:r>
              <a:rPr lang="en-US" dirty="0"/>
              <a:t>Fifth level (Segoe UI 20pt)</a:t>
            </a:r>
            <a:endParaRPr lang="en-GB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5" y="295937"/>
            <a:ext cx="8208912" cy="61025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2800" spc="0" baseline="0">
                <a:solidFill>
                  <a:srgbClr val="1A344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3600" spc="40" baseline="0">
                <a:solidFill>
                  <a:srgbClr val="384D9B"/>
                </a:solidFill>
                <a:latin typeface="Arial" panose="020B0604020202020204" pitchFamily="34" charset="0"/>
              </a:defRPr>
            </a:lvl2pPr>
            <a:lvl3pPr>
              <a:defRPr sz="3600" spc="40" baseline="0">
                <a:solidFill>
                  <a:srgbClr val="384D9B"/>
                </a:solidFill>
                <a:latin typeface="Arial" panose="020B0604020202020204" pitchFamily="34" charset="0"/>
              </a:defRPr>
            </a:lvl3pPr>
            <a:lvl4pPr>
              <a:defRPr sz="3600" spc="40" baseline="0">
                <a:solidFill>
                  <a:srgbClr val="384D9B"/>
                </a:solidFill>
                <a:latin typeface="Arial" panose="020B0604020202020204" pitchFamily="34" charset="0"/>
              </a:defRPr>
            </a:lvl4pPr>
            <a:lvl5pPr>
              <a:defRPr sz="3600" spc="40" baseline="0">
                <a:solidFill>
                  <a:srgbClr val="384D9B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Slide title (Segoe UI 28pt)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47676" y="1004457"/>
            <a:ext cx="8254365" cy="0"/>
          </a:xfrm>
          <a:prstGeom prst="line">
            <a:avLst/>
          </a:prstGeom>
          <a:ln w="6350">
            <a:solidFill>
              <a:srgbClr val="2338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70402" y="1135537"/>
            <a:ext cx="8216399" cy="45247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800" spc="0" baseline="0">
                <a:solidFill>
                  <a:srgbClr val="884C9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3600" spc="40" baseline="0">
                <a:solidFill>
                  <a:srgbClr val="384D9B"/>
                </a:solidFill>
                <a:latin typeface="Arial" panose="020B0604020202020204" pitchFamily="34" charset="0"/>
              </a:defRPr>
            </a:lvl2pPr>
            <a:lvl3pPr>
              <a:defRPr sz="3600" spc="40" baseline="0">
                <a:solidFill>
                  <a:srgbClr val="384D9B"/>
                </a:solidFill>
                <a:latin typeface="Arial" panose="020B0604020202020204" pitchFamily="34" charset="0"/>
              </a:defRPr>
            </a:lvl3pPr>
            <a:lvl4pPr>
              <a:defRPr sz="3600" spc="40" baseline="0">
                <a:solidFill>
                  <a:srgbClr val="384D9B"/>
                </a:solidFill>
                <a:latin typeface="Arial" panose="020B0604020202020204" pitchFamily="34" charset="0"/>
              </a:defRPr>
            </a:lvl4pPr>
            <a:lvl5pPr>
              <a:defRPr sz="3600" spc="40" baseline="0">
                <a:solidFill>
                  <a:srgbClr val="384D9B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Slide subtitle (Segoe UI 18pt)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840" y="6399898"/>
            <a:ext cx="670592" cy="13301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dirty="0"/>
              <a:t>A presentation by Wood.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B3120AC-0FB0-4B1F-9EA2-DF78B8AED3C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305050" y="6335889"/>
            <a:ext cx="5514975" cy="253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0" baseline="0">
                <a:solidFill>
                  <a:schemeClr val="bg1">
                    <a:lumMod val="7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4167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40769"/>
            <a:ext cx="8229600" cy="46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305050" y="6335889"/>
            <a:ext cx="5514975" cy="253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0" baseline="0">
                <a:solidFill>
                  <a:schemeClr val="bg1">
                    <a:lumMod val="7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51550" y="6335889"/>
            <a:ext cx="510477" cy="253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-100" baseline="0">
                <a:solidFill>
                  <a:schemeClr val="bg1">
                    <a:lumMod val="7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B3120AC-0FB0-4B1F-9EA2-DF78B8AED3C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962027" y="6335889"/>
            <a:ext cx="1343024" cy="253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A presentation by Wood.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845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62" r:id="rId3"/>
    <p:sldLayoutId id="2147483669" r:id="rId4"/>
    <p:sldLayoutId id="2147483659" r:id="rId5"/>
    <p:sldLayoutId id="2147483665" r:id="rId6"/>
    <p:sldLayoutId id="2147483657" r:id="rId7"/>
    <p:sldLayoutId id="2147483651" r:id="rId8"/>
    <p:sldLayoutId id="2147483671" r:id="rId9"/>
    <p:sldLayoutId id="2147483677" r:id="rId10"/>
    <p:sldLayoutId id="2147483676" r:id="rId11"/>
    <p:sldLayoutId id="2147483678" r:id="rId12"/>
    <p:sldLayoutId id="2147483679" r:id="rId13"/>
    <p:sldLayoutId id="2147483666" r:id="rId14"/>
  </p:sldLayoutIdLst>
  <p:hf hdr="0"/>
  <p:txStyles>
    <p:titleStyle>
      <a:lvl1pPr algn="l" defTabSz="914377" rtl="0" eaLnBrk="1" latinLnBrk="0" hangingPunct="1">
        <a:spcBef>
          <a:spcPct val="0"/>
        </a:spcBef>
        <a:buNone/>
        <a:defRPr sz="2800" kern="1200" spc="0" baseline="0">
          <a:solidFill>
            <a:srgbClr val="1A344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0" baseline="0">
          <a:solidFill>
            <a:srgbClr val="1A3441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722295" indent="-36670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spc="0" baseline="0">
          <a:solidFill>
            <a:srgbClr val="1A3441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077886" indent="-3555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 spc="0" baseline="0">
          <a:solidFill>
            <a:srgbClr val="1A3441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433477" indent="-355591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spc="0" baseline="0">
          <a:solidFill>
            <a:srgbClr val="1A3441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790655" indent="-357179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spc="0" baseline="0">
          <a:solidFill>
            <a:srgbClr val="1A3441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www.franklinmatters.org/2012/09/60-million-reasons-to-check-this-site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="" xmlns:a16="http://schemas.microsoft.com/office/drawing/2014/main" id="{E3D1F20F-9C5C-48DB-975E-93EEB6BF4EF1}"/>
              </a:ext>
            </a:extLst>
          </p:cNvPr>
          <p:cNvSpPr txBox="1">
            <a:spLocks/>
          </p:cNvSpPr>
          <p:nvPr/>
        </p:nvSpPr>
        <p:spPr>
          <a:xfrm>
            <a:off x="495300" y="1974698"/>
            <a:ext cx="4336473" cy="1800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 defTabSz="914377" rtl="0" eaLnBrk="1" latinLnBrk="0" hangingPunct="1">
              <a:spcBef>
                <a:spcPct val="0"/>
              </a:spcBef>
              <a:buNone/>
              <a:defRPr sz="2800" kern="1200" spc="0" baseline="0">
                <a:solidFill>
                  <a:srgbClr val="23384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City of Bethlehem Stormwater Utility Creation &amp; Fee Implementation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6EF3FDF-9E9D-4D66-970F-2678E98EA1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89"/>
          <a:stretch/>
        </p:blipFill>
        <p:spPr>
          <a:xfrm>
            <a:off x="4449671" y="417074"/>
            <a:ext cx="1580958" cy="1557624"/>
          </a:xfrm>
          <a:prstGeom prst="rect">
            <a:avLst/>
          </a:prstGeom>
          <a:ln w="44450">
            <a:solidFill>
              <a:srgbClr val="233845"/>
            </a:solidFill>
          </a:ln>
        </p:spPr>
      </p:pic>
      <p:sp>
        <p:nvSpPr>
          <p:cNvPr id="17" name="Title 1">
            <a:extLst>
              <a:ext uri="{FF2B5EF4-FFF2-40B4-BE49-F238E27FC236}">
                <a16:creationId xmlns="" xmlns:a16="http://schemas.microsoft.com/office/drawing/2014/main" id="{0E063392-0059-4EDA-B3D0-C044BA4DD6DD}"/>
              </a:ext>
            </a:extLst>
          </p:cNvPr>
          <p:cNvSpPr txBox="1">
            <a:spLocks/>
          </p:cNvSpPr>
          <p:nvPr/>
        </p:nvSpPr>
        <p:spPr>
          <a:xfrm>
            <a:off x="495299" y="3532322"/>
            <a:ext cx="4336473" cy="1800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 defTabSz="914377" rtl="0" eaLnBrk="1" latinLnBrk="0" hangingPunct="1">
              <a:spcBef>
                <a:spcPct val="0"/>
              </a:spcBef>
              <a:buNone/>
              <a:defRPr sz="2800" kern="1200" spc="0" baseline="0">
                <a:solidFill>
                  <a:srgbClr val="23384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sz="2000" dirty="0"/>
              <a:t>Michael </a:t>
            </a:r>
            <a:r>
              <a:rPr lang="en-GB" sz="2000" dirty="0" err="1"/>
              <a:t>Alkhal</a:t>
            </a:r>
            <a:r>
              <a:rPr lang="en-GB" sz="2000" dirty="0"/>
              <a:t>, P.E.</a:t>
            </a:r>
          </a:p>
          <a:p>
            <a:r>
              <a:rPr lang="en-GB" sz="2000" dirty="0"/>
              <a:t>Director of Public Works</a:t>
            </a:r>
          </a:p>
          <a:p>
            <a:endParaRPr lang="en-GB" sz="2000" dirty="0"/>
          </a:p>
          <a:p>
            <a:r>
              <a:rPr lang="en-GB" sz="2000"/>
              <a:t>Matthew </a:t>
            </a:r>
            <a:r>
              <a:rPr lang="en-GB" sz="2000" smtClean="0"/>
              <a:t>Dorner</a:t>
            </a:r>
            <a:endParaRPr lang="en-GB" sz="2000" dirty="0"/>
          </a:p>
          <a:p>
            <a:r>
              <a:rPr lang="en-GB" sz="2000" dirty="0"/>
              <a:t>Deputy Director of Public Works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="" xmlns:a16="http://schemas.microsoft.com/office/drawing/2014/main" id="{06D78F8B-CC63-4D95-A7A4-FFAE84118C18}"/>
              </a:ext>
            </a:extLst>
          </p:cNvPr>
          <p:cNvSpPr txBox="1">
            <a:spLocks/>
          </p:cNvSpPr>
          <p:nvPr/>
        </p:nvSpPr>
        <p:spPr>
          <a:xfrm>
            <a:off x="495300" y="5299846"/>
            <a:ext cx="3600000" cy="540000"/>
          </a:xfrm>
          <a:prstGeom prst="rect">
            <a:avLst/>
          </a:prstGeom>
        </p:spPr>
        <p:txBody>
          <a:bodyPr vert="horz" lIns="0" tIns="0" rIns="91440" bIns="0" rtlCol="0">
            <a:normAutofit fontScale="92500" lnSpcReduction="10000"/>
          </a:bodyPr>
          <a:lstStyle>
            <a:lvl1pPr marL="0" indent="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spc="0" baseline="0">
                <a:solidFill>
                  <a:srgbClr val="23384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189" indent="0" algn="ctr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spc="0" baseline="0">
                <a:solidFill>
                  <a:schemeClr val="tx1">
                    <a:tint val="75000"/>
                  </a:schemeClr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377" indent="0" algn="ctr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kern="1200" spc="0" baseline="0">
                <a:solidFill>
                  <a:schemeClr val="tx1">
                    <a:tint val="75000"/>
                  </a:schemeClr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566" indent="0" algn="ctr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spc="0" baseline="0">
                <a:solidFill>
                  <a:schemeClr val="tx1">
                    <a:tint val="75000"/>
                  </a:schemeClr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754" indent="0" algn="ctr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spc="0" baseline="0">
                <a:solidFill>
                  <a:schemeClr val="tx1">
                    <a:tint val="75000"/>
                  </a:schemeClr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85943" indent="0" algn="ctr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 smtClean="0"/>
              <a:t>December 1, </a:t>
            </a:r>
            <a:r>
              <a:rPr lang="en-US" dirty="0"/>
              <a:t>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956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3FEDF71-ECE1-4D41-BA43-9FF0F57C21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545" y="295937"/>
            <a:ext cx="8208912" cy="610255"/>
          </a:xfrm>
        </p:spPr>
        <p:txBody>
          <a:bodyPr anchor="b">
            <a:normAutofit/>
          </a:bodyPr>
          <a:lstStyle/>
          <a:p>
            <a:r>
              <a:rPr lang="en-US" dirty="0"/>
              <a:t>Challenges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7422E4-1A80-4B60-92CC-99836F31880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92282" y="6335889"/>
            <a:ext cx="1712769" cy="253999"/>
          </a:xfrm>
        </p:spPr>
        <p:txBody>
          <a:bodyPr anchor="ctr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A presentation by City of Bethlehem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8636238-D9D8-49E9-8F1C-77DB7A335BE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51550" y="6335889"/>
            <a:ext cx="510477" cy="25399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B3120AC-0FB0-4B1F-9EA2-DF78B8AED3C7}" type="slidenum">
              <a:rPr lang="en-GB" smtClean="0"/>
              <a:pPr>
                <a:spcAft>
                  <a:spcPts val="600"/>
                </a:spcAft>
              </a:pPr>
              <a:t>10</a:t>
            </a:fld>
            <a:endParaRPr lang="en-GB"/>
          </a:p>
        </p:txBody>
      </p:sp>
      <p:sp>
        <p:nvSpPr>
          <p:cNvPr id="21" name="Footer Placeholder 6">
            <a:extLst>
              <a:ext uri="{FF2B5EF4-FFF2-40B4-BE49-F238E27FC236}">
                <a16:creationId xmlns="" xmlns:a16="http://schemas.microsoft.com/office/drawing/2014/main" id="{3D0B97AD-A3E0-479C-95EA-6E9EF5A18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5050" y="6335889"/>
            <a:ext cx="5514975" cy="253999"/>
          </a:xfrm>
        </p:spPr>
        <p:txBody>
          <a:bodyPr/>
          <a:lstStyle/>
          <a:p>
            <a:endParaRPr lang="en-GB"/>
          </a:p>
        </p:txBody>
      </p:sp>
      <p:sp>
        <p:nvSpPr>
          <p:cNvPr id="29" name="Text Placeholder 3">
            <a:extLst>
              <a:ext uri="{FF2B5EF4-FFF2-40B4-BE49-F238E27FC236}">
                <a16:creationId xmlns="" xmlns:a16="http://schemas.microsoft.com/office/drawing/2014/main" id="{11E47A60-519C-44E4-99A9-69B46C7C2A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6527" y="1259386"/>
            <a:ext cx="8449740" cy="253999"/>
          </a:xfrm>
        </p:spPr>
        <p:txBody>
          <a:bodyPr/>
          <a:lstStyle/>
          <a:p>
            <a:r>
              <a:rPr lang="en-US" b="1" u="sng" dirty="0"/>
              <a:t>Storm Cleanup</a:t>
            </a:r>
            <a:endParaRPr lang="en-US" b="1" u="sng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5660AB69-EF78-42AD-9299-5EEC3509F42E}"/>
              </a:ext>
            </a:extLst>
          </p:cNvPr>
          <p:cNvGrpSpPr/>
          <p:nvPr/>
        </p:nvGrpSpPr>
        <p:grpSpPr>
          <a:xfrm>
            <a:off x="1285591" y="1369743"/>
            <a:ext cx="7111612" cy="4944376"/>
            <a:chOff x="207818" y="605118"/>
            <a:chExt cx="8728363" cy="6051176"/>
          </a:xfrm>
        </p:grpSpPr>
        <p:pic>
          <p:nvPicPr>
            <p:cNvPr id="2" name="Picture 6" descr="1102120803">
              <a:extLst>
                <a:ext uri="{FF2B5EF4-FFF2-40B4-BE49-F238E27FC236}">
                  <a16:creationId xmlns="" xmlns:a16="http://schemas.microsoft.com/office/drawing/2014/main" id="{6A1CF74D-BBD8-4BA4-9894-6D59111F35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818" y="874059"/>
              <a:ext cx="2563091" cy="2084294"/>
            </a:xfrm>
            <a:prstGeom prst="rect">
              <a:avLst/>
            </a:prstGeom>
            <a:noFill/>
            <a:ln w="12700" cmpd="sng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7" descr="1102120805">
              <a:extLst>
                <a:ext uri="{FF2B5EF4-FFF2-40B4-BE49-F238E27FC236}">
                  <a16:creationId xmlns="" xmlns:a16="http://schemas.microsoft.com/office/drawing/2014/main" id="{F270886B-141B-4E64-A046-E678549D8E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8727" y="605118"/>
              <a:ext cx="2701636" cy="1815353"/>
            </a:xfrm>
            <a:prstGeom prst="rect">
              <a:avLst/>
            </a:prstGeom>
            <a:noFill/>
            <a:ln w="12700" cmpd="sng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9" descr="IMG958493">
              <a:extLst>
                <a:ext uri="{FF2B5EF4-FFF2-40B4-BE49-F238E27FC236}">
                  <a16:creationId xmlns="" xmlns:a16="http://schemas.microsoft.com/office/drawing/2014/main" id="{BE03FD73-868A-4F1D-810D-F941013759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8727" y="4639235"/>
              <a:ext cx="2701636" cy="2017059"/>
            </a:xfrm>
            <a:prstGeom prst="rect">
              <a:avLst/>
            </a:prstGeom>
            <a:noFill/>
            <a:ln w="12700" cmpd="sng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Photo699">
              <a:extLst>
                <a:ext uri="{FF2B5EF4-FFF2-40B4-BE49-F238E27FC236}">
                  <a16:creationId xmlns="" xmlns:a16="http://schemas.microsoft.com/office/drawing/2014/main" id="{1F3A498F-7228-48ED-A06C-99F0AC0305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8181" y="3257211"/>
              <a:ext cx="3048000" cy="2151529"/>
            </a:xfrm>
            <a:prstGeom prst="rect">
              <a:avLst/>
            </a:prstGeom>
            <a:noFill/>
            <a:ln w="12700" cmpd="sng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1" descr="IMG_20121030_101039">
              <a:extLst>
                <a:ext uri="{FF2B5EF4-FFF2-40B4-BE49-F238E27FC236}">
                  <a16:creationId xmlns="" xmlns:a16="http://schemas.microsoft.com/office/drawing/2014/main" id="{41F5633F-CC05-48BA-B27A-B1626E775D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8181" y="903975"/>
              <a:ext cx="3048000" cy="2218765"/>
            </a:xfrm>
            <a:prstGeom prst="rect">
              <a:avLst/>
            </a:prstGeom>
            <a:noFill/>
            <a:ln w="12700" cmpd="sng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2" descr="IMG951098">
              <a:extLst>
                <a:ext uri="{FF2B5EF4-FFF2-40B4-BE49-F238E27FC236}">
                  <a16:creationId xmlns="" xmlns:a16="http://schemas.microsoft.com/office/drawing/2014/main" id="{4E5E4F81-1E68-4F59-8465-3E2E4F8ECB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818" y="3160059"/>
              <a:ext cx="2563091" cy="2353235"/>
            </a:xfrm>
            <a:prstGeom prst="rect">
              <a:avLst/>
            </a:prstGeom>
            <a:noFill/>
            <a:ln w="12700" cmpd="sng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3" descr="1102121516">
              <a:extLst>
                <a:ext uri="{FF2B5EF4-FFF2-40B4-BE49-F238E27FC236}">
                  <a16:creationId xmlns="" xmlns:a16="http://schemas.microsoft.com/office/drawing/2014/main" id="{AF778ED4-CC9D-4475-9FA4-931A4BAB4F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8727" y="2554941"/>
              <a:ext cx="2701636" cy="1949824"/>
            </a:xfrm>
            <a:prstGeom prst="rect">
              <a:avLst/>
            </a:prstGeom>
            <a:noFill/>
            <a:ln w="12700" cmpd="sng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Rectangle 4">
            <a:extLst>
              <a:ext uri="{FF2B5EF4-FFF2-40B4-BE49-F238E27FC236}">
                <a16:creationId xmlns="" xmlns:a16="http://schemas.microsoft.com/office/drawing/2014/main" id="{30FC403F-42DE-40E6-A1A6-93D889B6E026}"/>
              </a:ext>
            </a:extLst>
          </p:cNvPr>
          <p:cNvSpPr txBox="1">
            <a:spLocks noChangeArrowheads="1"/>
          </p:cNvSpPr>
          <p:nvPr/>
        </p:nvSpPr>
        <p:spPr>
          <a:xfrm>
            <a:off x="3994968" y="1055362"/>
            <a:ext cx="3498982" cy="231792"/>
          </a:xfrm>
          <a:prstGeom prst="rect">
            <a:avLst/>
          </a:prstGeom>
          <a:noFill/>
          <a:ln/>
        </p:spPr>
        <p:txBody>
          <a:bodyPr wrap="none">
            <a:normAutofit fontScale="75000" lnSpcReduction="20000"/>
          </a:bodyPr>
          <a:lstStyle>
            <a:lvl1pPr algn="l" defTabSz="914377" rtl="0" eaLnBrk="1" latinLnBrk="0" hangingPunct="1">
              <a:spcBef>
                <a:spcPct val="0"/>
              </a:spcBef>
              <a:buNone/>
              <a:defRPr sz="2800" kern="1200" spc="0" baseline="0">
                <a:solidFill>
                  <a:srgbClr val="1A34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sz="1400" spc="40" dirty="0">
                <a:solidFill>
                  <a:srgbClr val="384D9B"/>
                </a:solidFill>
                <a:cs typeface="Segoe UI" panose="020B0502040204020203" pitchFamily="34" charset="0"/>
              </a:rPr>
              <a:t>Hurricane Sandy</a:t>
            </a:r>
          </a:p>
        </p:txBody>
      </p:sp>
    </p:spTree>
    <p:extLst>
      <p:ext uri="{BB962C8B-B14F-4D97-AF65-F5344CB8AC3E}">
        <p14:creationId xmlns:p14="http://schemas.microsoft.com/office/powerpoint/2010/main" val="1301602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3FEDF71-ECE1-4D41-BA43-9FF0F57C21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545" y="295937"/>
            <a:ext cx="8208912" cy="610255"/>
          </a:xfrm>
        </p:spPr>
        <p:txBody>
          <a:bodyPr anchor="b">
            <a:normAutofit/>
          </a:bodyPr>
          <a:lstStyle/>
          <a:p>
            <a:r>
              <a:rPr lang="en-US" dirty="0"/>
              <a:t>Stormwater Infrastructure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7422E4-1A80-4B60-92CC-99836F31880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92282" y="6335889"/>
            <a:ext cx="1712769" cy="253999"/>
          </a:xfrm>
        </p:spPr>
        <p:txBody>
          <a:bodyPr anchor="ctr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A presentation by City of Bethlehem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8636238-D9D8-49E9-8F1C-77DB7A335BE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51550" y="6335889"/>
            <a:ext cx="510477" cy="25399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B3120AC-0FB0-4B1F-9EA2-DF78B8AED3C7}" type="slidenum">
              <a:rPr lang="en-GB" smtClean="0"/>
              <a:pPr>
                <a:spcAft>
                  <a:spcPts val="600"/>
                </a:spcAft>
              </a:pPr>
              <a:t>11</a:t>
            </a:fld>
            <a:endParaRPr lang="en-GB"/>
          </a:p>
        </p:txBody>
      </p:sp>
      <p:sp>
        <p:nvSpPr>
          <p:cNvPr id="21" name="Footer Placeholder 6">
            <a:extLst>
              <a:ext uri="{FF2B5EF4-FFF2-40B4-BE49-F238E27FC236}">
                <a16:creationId xmlns="" xmlns:a16="http://schemas.microsoft.com/office/drawing/2014/main" id="{3D0B97AD-A3E0-479C-95EA-6E9EF5A18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5050" y="6335889"/>
            <a:ext cx="5514975" cy="253999"/>
          </a:xfrm>
        </p:spPr>
        <p:txBody>
          <a:bodyPr/>
          <a:lstStyle/>
          <a:p>
            <a:endParaRPr lang="en-GB"/>
          </a:p>
        </p:txBody>
      </p:sp>
      <p:pic>
        <p:nvPicPr>
          <p:cNvPr id="18" name="Picture 3" descr="bridlepathtrees3">
            <a:extLst>
              <a:ext uri="{FF2B5EF4-FFF2-40B4-BE49-F238E27FC236}">
                <a16:creationId xmlns="" xmlns:a16="http://schemas.microsoft.com/office/drawing/2014/main" id="{D4CD0851-1A65-4677-A37A-DABA8C146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20982" y="3351746"/>
            <a:ext cx="2798064" cy="2468880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7" name="Table 7">
            <a:extLst>
              <a:ext uri="{FF2B5EF4-FFF2-40B4-BE49-F238E27FC236}">
                <a16:creationId xmlns="" xmlns:a16="http://schemas.microsoft.com/office/drawing/2014/main" id="{10D7D884-599F-4A5A-B63F-52563E6160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97268"/>
              </p:ext>
            </p:extLst>
          </p:nvPr>
        </p:nvGraphicFramePr>
        <p:xfrm>
          <a:off x="4841614" y="1152160"/>
          <a:ext cx="2884080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6800">
                  <a:extLst>
                    <a:ext uri="{9D8B030D-6E8A-4147-A177-3AD203B41FA5}">
                      <a16:colId xmlns="" xmlns:a16="http://schemas.microsoft.com/office/drawing/2014/main" val="3707881976"/>
                    </a:ext>
                  </a:extLst>
                </a:gridCol>
                <a:gridCol w="1097280">
                  <a:extLst>
                    <a:ext uri="{9D8B030D-6E8A-4147-A177-3AD203B41FA5}">
                      <a16:colId xmlns="" xmlns:a16="http://schemas.microsoft.com/office/drawing/2014/main" val="890540056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Feature </a:t>
                      </a:r>
                    </a:p>
                  </a:txBody>
                  <a:tcPr>
                    <a:lnL w="12700" cap="flat" cmpd="sng" algn="ctr">
                      <a:solidFill>
                        <a:srgbClr val="2C3D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2C3D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Quantity</a:t>
                      </a:r>
                    </a:p>
                  </a:txBody>
                  <a:tcPr>
                    <a:lnR w="12700" cap="flat" cmpd="sng" algn="ctr">
                      <a:solidFill>
                        <a:srgbClr val="2C3D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3D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33678183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Streets</a:t>
                      </a:r>
                    </a:p>
                  </a:txBody>
                  <a:tcPr>
                    <a:lnL w="12700" cap="flat" cmpd="sng" algn="ctr">
                      <a:solidFill>
                        <a:srgbClr val="2C3D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260 miles</a:t>
                      </a:r>
                    </a:p>
                  </a:txBody>
                  <a:tcPr>
                    <a:lnR w="12700" cap="flat" cmpd="sng" algn="ctr">
                      <a:solidFill>
                        <a:srgbClr val="2C3D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354465675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Storm Sewer Pipe</a:t>
                      </a:r>
                    </a:p>
                  </a:txBody>
                  <a:tcPr>
                    <a:lnL w="12700" cap="flat" cmpd="sng" algn="ctr">
                      <a:solidFill>
                        <a:srgbClr val="2C3D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50+ miles</a:t>
                      </a:r>
                    </a:p>
                  </a:txBody>
                  <a:tcPr>
                    <a:lnR w="12700" cap="flat" cmpd="sng" algn="ctr">
                      <a:solidFill>
                        <a:srgbClr val="2C3D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95916523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Open Swales</a:t>
                      </a:r>
                    </a:p>
                  </a:txBody>
                  <a:tcPr>
                    <a:lnL w="12700" cap="flat" cmpd="sng" algn="ctr">
                      <a:solidFill>
                        <a:srgbClr val="2C3D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17 miles</a:t>
                      </a:r>
                    </a:p>
                  </a:txBody>
                  <a:tcPr>
                    <a:lnR w="12700" cap="flat" cmpd="sng" algn="ctr">
                      <a:solidFill>
                        <a:srgbClr val="2C3D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301460033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Storm Sewer Inlets</a:t>
                      </a:r>
                    </a:p>
                  </a:txBody>
                  <a:tcPr>
                    <a:lnL w="12700" cap="flat" cmpd="sng" algn="ctr">
                      <a:solidFill>
                        <a:srgbClr val="2C3D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3,000+</a:t>
                      </a:r>
                    </a:p>
                  </a:txBody>
                  <a:tcPr>
                    <a:lnR w="12700" cap="flat" cmpd="sng" algn="ctr">
                      <a:solidFill>
                        <a:srgbClr val="2C3D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62693584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Detention Facilities</a:t>
                      </a:r>
                    </a:p>
                  </a:txBody>
                  <a:tcPr>
                    <a:lnL w="12700" cap="flat" cmpd="sng" algn="ctr">
                      <a:solidFill>
                        <a:srgbClr val="2C3D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76</a:t>
                      </a:r>
                    </a:p>
                  </a:txBody>
                  <a:tcPr>
                    <a:lnR w="12700" cap="flat" cmpd="sng" algn="ctr">
                      <a:solidFill>
                        <a:srgbClr val="2C3D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35932734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Manholes</a:t>
                      </a:r>
                    </a:p>
                  </a:txBody>
                  <a:tcPr>
                    <a:lnL w="12700" cap="flat" cmpd="sng" algn="ctr">
                      <a:solidFill>
                        <a:srgbClr val="2C3D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1,651</a:t>
                      </a:r>
                    </a:p>
                  </a:txBody>
                  <a:tcPr>
                    <a:lnR w="12700" cap="flat" cmpd="sng" algn="ctr">
                      <a:solidFill>
                        <a:srgbClr val="2C3D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14699304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Outfalls</a:t>
                      </a:r>
                    </a:p>
                  </a:txBody>
                  <a:tcPr>
                    <a:lnL w="12700" cap="flat" cmpd="sng" algn="ctr">
                      <a:solidFill>
                        <a:srgbClr val="2C3D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205</a:t>
                      </a:r>
                    </a:p>
                  </a:txBody>
                  <a:tcPr>
                    <a:lnR w="12700" cap="flat" cmpd="sng" algn="ctr">
                      <a:solidFill>
                        <a:srgbClr val="2C3D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20958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Other Structures</a:t>
                      </a:r>
                    </a:p>
                  </a:txBody>
                  <a:tcPr>
                    <a:lnL w="12700" cap="flat" cmpd="sng" algn="ctr">
                      <a:solidFill>
                        <a:srgbClr val="2C3D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2C3D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87</a:t>
                      </a:r>
                    </a:p>
                  </a:txBody>
                  <a:tcPr>
                    <a:lnR w="12700" cap="flat" cmpd="sng" algn="ctr">
                      <a:solidFill>
                        <a:srgbClr val="2C3D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2C3D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3959304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1A40017-8AB3-431E-80B9-B2C39A8762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67"/>
          <a:stretch/>
        </p:blipFill>
        <p:spPr>
          <a:xfrm>
            <a:off x="178420" y="1016668"/>
            <a:ext cx="4560229" cy="4285083"/>
          </a:xfrm>
          <a:prstGeom prst="rect">
            <a:avLst/>
          </a:prstGeom>
        </p:spPr>
      </p:pic>
      <p:pic>
        <p:nvPicPr>
          <p:cNvPr id="17" name="Picture 6" descr="EastonAveCovingtonAveMHPipeCB0130081250">
            <a:extLst>
              <a:ext uri="{FF2B5EF4-FFF2-40B4-BE49-F238E27FC236}">
                <a16:creationId xmlns="" xmlns:a16="http://schemas.microsoft.com/office/drawing/2014/main" id="{74BA689E-D6C8-48FC-8BA7-B958F5F00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15536" y="4303112"/>
            <a:ext cx="2358737" cy="2159776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="" xmlns:a16="http://schemas.microsoft.com/office/drawing/2014/main" id="{ADD892C6-27F8-4E5C-B6C8-806DFD7B23E4}"/>
              </a:ext>
            </a:extLst>
          </p:cNvPr>
          <p:cNvSpPr txBox="1">
            <a:spLocks noChangeArrowheads="1"/>
          </p:cNvSpPr>
          <p:nvPr/>
        </p:nvSpPr>
        <p:spPr>
          <a:xfrm>
            <a:off x="1239667" y="5471132"/>
            <a:ext cx="3498982" cy="231792"/>
          </a:xfrm>
          <a:prstGeom prst="rect">
            <a:avLst/>
          </a:prstGeom>
          <a:noFill/>
          <a:ln/>
        </p:spPr>
        <p:txBody>
          <a:bodyPr wrap="none">
            <a:normAutofit fontScale="75000" lnSpcReduction="20000"/>
          </a:bodyPr>
          <a:lstStyle>
            <a:lvl1pPr algn="l" defTabSz="914377" rtl="0" eaLnBrk="1" latinLnBrk="0" hangingPunct="1">
              <a:spcBef>
                <a:spcPct val="0"/>
              </a:spcBef>
              <a:buNone/>
              <a:defRPr sz="2800" kern="1200" spc="0" baseline="0">
                <a:solidFill>
                  <a:srgbClr val="1A34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sz="1400" spc="40" dirty="0">
                <a:solidFill>
                  <a:srgbClr val="384D9B"/>
                </a:solidFill>
                <a:cs typeface="Segoe UI" panose="020B0502040204020203" pitchFamily="34" charset="0"/>
              </a:rPr>
              <a:t>City Operated Stormwater Controls</a:t>
            </a:r>
          </a:p>
        </p:txBody>
      </p:sp>
    </p:spTree>
    <p:extLst>
      <p:ext uri="{BB962C8B-B14F-4D97-AF65-F5344CB8AC3E}">
        <p14:creationId xmlns:p14="http://schemas.microsoft.com/office/powerpoint/2010/main" val="1237787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3FEDF71-ECE1-4D41-BA43-9FF0F57C21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545" y="295937"/>
            <a:ext cx="8208912" cy="610255"/>
          </a:xfrm>
        </p:spPr>
        <p:txBody>
          <a:bodyPr anchor="b">
            <a:normAutofit/>
          </a:bodyPr>
          <a:lstStyle/>
          <a:p>
            <a:r>
              <a:rPr lang="en-US" dirty="0"/>
              <a:t>Current and Future Costs</a:t>
            </a:r>
            <a:endParaRPr 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7422E4-1A80-4B60-92CC-99836F31880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92282" y="6335889"/>
            <a:ext cx="1712769" cy="253999"/>
          </a:xfrm>
        </p:spPr>
        <p:txBody>
          <a:bodyPr anchor="ctr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/>
              <a:t>A presentation by City of Bethlehem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8636238-D9D8-49E9-8F1C-77DB7A335BE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51550" y="6335889"/>
            <a:ext cx="510477" cy="25399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B3120AC-0FB0-4B1F-9EA2-DF78B8AED3C7}" type="slidenum">
              <a:rPr lang="en-GB" smtClean="0"/>
              <a:pPr>
                <a:spcAft>
                  <a:spcPts val="600"/>
                </a:spcAft>
              </a:pPr>
              <a:t>12</a:t>
            </a:fld>
            <a:endParaRPr lang="en-GB"/>
          </a:p>
        </p:txBody>
      </p:sp>
      <p:sp>
        <p:nvSpPr>
          <p:cNvPr id="21" name="Footer Placeholder 6">
            <a:extLst>
              <a:ext uri="{FF2B5EF4-FFF2-40B4-BE49-F238E27FC236}">
                <a16:creationId xmlns="" xmlns:a16="http://schemas.microsoft.com/office/drawing/2014/main" id="{3D0B97AD-A3E0-479C-95EA-6E9EF5A18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5050" y="6335889"/>
            <a:ext cx="5514975" cy="253999"/>
          </a:xfrm>
        </p:spPr>
        <p:txBody>
          <a:bodyPr/>
          <a:lstStyle/>
          <a:p>
            <a:endParaRPr lang="en-GB"/>
          </a:p>
        </p:txBody>
      </p:sp>
      <p:graphicFrame>
        <p:nvGraphicFramePr>
          <p:cNvPr id="2" name="Table 6">
            <a:extLst>
              <a:ext uri="{FF2B5EF4-FFF2-40B4-BE49-F238E27FC236}">
                <a16:creationId xmlns="" xmlns:a16="http://schemas.microsoft.com/office/drawing/2014/main" id="{2CE60435-7F5E-4831-B826-55A4B5E19E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345222"/>
              </p:ext>
            </p:extLst>
          </p:nvPr>
        </p:nvGraphicFramePr>
        <p:xfrm>
          <a:off x="259451" y="3803173"/>
          <a:ext cx="8625091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7283">
                  <a:extLst>
                    <a:ext uri="{9D8B030D-6E8A-4147-A177-3AD203B41FA5}">
                      <a16:colId xmlns="" xmlns:a16="http://schemas.microsoft.com/office/drawing/2014/main" val="1206052605"/>
                    </a:ext>
                  </a:extLst>
                </a:gridCol>
                <a:gridCol w="950976">
                  <a:extLst>
                    <a:ext uri="{9D8B030D-6E8A-4147-A177-3AD203B41FA5}">
                      <a16:colId xmlns="" xmlns:a16="http://schemas.microsoft.com/office/drawing/2014/main" val="3480625983"/>
                    </a:ext>
                  </a:extLst>
                </a:gridCol>
                <a:gridCol w="950976">
                  <a:extLst>
                    <a:ext uri="{9D8B030D-6E8A-4147-A177-3AD203B41FA5}">
                      <a16:colId xmlns="" xmlns:a16="http://schemas.microsoft.com/office/drawing/2014/main" val="1537620051"/>
                    </a:ext>
                  </a:extLst>
                </a:gridCol>
                <a:gridCol w="950976">
                  <a:extLst>
                    <a:ext uri="{9D8B030D-6E8A-4147-A177-3AD203B41FA5}">
                      <a16:colId xmlns="" xmlns:a16="http://schemas.microsoft.com/office/drawing/2014/main" val="4105410328"/>
                    </a:ext>
                  </a:extLst>
                </a:gridCol>
                <a:gridCol w="950976">
                  <a:extLst>
                    <a:ext uri="{9D8B030D-6E8A-4147-A177-3AD203B41FA5}">
                      <a16:colId xmlns="" xmlns:a16="http://schemas.microsoft.com/office/drawing/2014/main" val="121263067"/>
                    </a:ext>
                  </a:extLst>
                </a:gridCol>
                <a:gridCol w="950976">
                  <a:extLst>
                    <a:ext uri="{9D8B030D-6E8A-4147-A177-3AD203B41FA5}">
                      <a16:colId xmlns="" xmlns:a16="http://schemas.microsoft.com/office/drawing/2014/main" val="372363497"/>
                    </a:ext>
                  </a:extLst>
                </a:gridCol>
                <a:gridCol w="950976">
                  <a:extLst>
                    <a:ext uri="{9D8B030D-6E8A-4147-A177-3AD203B41FA5}">
                      <a16:colId xmlns="" xmlns:a16="http://schemas.microsoft.com/office/drawing/2014/main" val="1095577426"/>
                    </a:ext>
                  </a:extLst>
                </a:gridCol>
                <a:gridCol w="950976">
                  <a:extLst>
                    <a:ext uri="{9D8B030D-6E8A-4147-A177-3AD203B41FA5}">
                      <a16:colId xmlns="" xmlns:a16="http://schemas.microsoft.com/office/drawing/2014/main" val="2511732387"/>
                    </a:ext>
                  </a:extLst>
                </a:gridCol>
                <a:gridCol w="950976">
                  <a:extLst>
                    <a:ext uri="{9D8B030D-6E8A-4147-A177-3AD203B41FA5}">
                      <a16:colId xmlns="" xmlns:a16="http://schemas.microsoft.com/office/drawing/2014/main" val="3850905646"/>
                    </a:ext>
                  </a:extLst>
                </a:gridCol>
              </a:tblGrid>
              <a:tr h="222727"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1200" dirty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FY21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1200" dirty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FY22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1200" dirty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FY23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1200" dirty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FY24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1200" dirty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FY25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1200" dirty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FY26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1200" dirty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FY27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1200" dirty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FY28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="" xmlns:a16="http://schemas.microsoft.com/office/drawing/2014/main" val="209858046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1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Personnel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$1,340,931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$1,367,749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$1,538,325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$1,826,375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$1,858,712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$2,057,613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$2,379,480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$2,422,879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="" xmlns:a16="http://schemas.microsoft.com/office/drawing/2014/main" val="998531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1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Direct Costs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$515,487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$462,755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$829,470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$714,384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$729,471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$776,670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$838,278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$806,103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73475511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1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Capital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$922,500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$1,347,500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$1,587,294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$1,587,500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$2,000,000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$1,700,000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$1,524,000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$1,800,000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="" xmlns:a16="http://schemas.microsoft.com/office/drawing/2014/main" val="391231004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100" b="1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Totals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$2,778,917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$3,178,004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$3,955,294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$4,128,259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$4,588,183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$4,534,283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$4,741,757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$5,028,982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="" xmlns:a16="http://schemas.microsoft.com/office/drawing/2014/main" val="1280623672"/>
                  </a:ext>
                </a:extLst>
              </a:tr>
            </a:tbl>
          </a:graphicData>
        </a:graphic>
      </p:graphicFrame>
      <p:sp>
        <p:nvSpPr>
          <p:cNvPr id="10" name="Text Placeholder 3">
            <a:extLst>
              <a:ext uri="{FF2B5EF4-FFF2-40B4-BE49-F238E27FC236}">
                <a16:creationId xmlns="" xmlns:a16="http://schemas.microsoft.com/office/drawing/2014/main" id="{B732E381-E511-447A-BD7F-A82B3CC0BB56}"/>
              </a:ext>
            </a:extLst>
          </p:cNvPr>
          <p:cNvSpPr txBox="1">
            <a:spLocks/>
          </p:cNvSpPr>
          <p:nvPr/>
        </p:nvSpPr>
        <p:spPr>
          <a:xfrm>
            <a:off x="2184920" y="3441367"/>
            <a:ext cx="4774155" cy="36180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spc="0" baseline="0">
                <a:solidFill>
                  <a:srgbClr val="884C9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22295" indent="-36670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77886" indent="-3555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433477" indent="-3555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790655" indent="-357179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u="sng" dirty="0"/>
              <a:t>Summary of Future Program Forecast for Bethlehem, PA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 </a:t>
            </a:r>
          </a:p>
        </p:txBody>
      </p:sp>
      <p:graphicFrame>
        <p:nvGraphicFramePr>
          <p:cNvPr id="12" name="Table 6">
            <a:extLst>
              <a:ext uri="{FF2B5EF4-FFF2-40B4-BE49-F238E27FC236}">
                <a16:creationId xmlns="" xmlns:a16="http://schemas.microsoft.com/office/drawing/2014/main" id="{00E9B7BC-5091-45E7-A78C-7BA73A6066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368716"/>
              </p:ext>
            </p:extLst>
          </p:nvPr>
        </p:nvGraphicFramePr>
        <p:xfrm>
          <a:off x="3587869" y="1616521"/>
          <a:ext cx="1968259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7283">
                  <a:extLst>
                    <a:ext uri="{9D8B030D-6E8A-4147-A177-3AD203B41FA5}">
                      <a16:colId xmlns="" xmlns:a16="http://schemas.microsoft.com/office/drawing/2014/main" val="1206052605"/>
                    </a:ext>
                  </a:extLst>
                </a:gridCol>
                <a:gridCol w="950976">
                  <a:extLst>
                    <a:ext uri="{9D8B030D-6E8A-4147-A177-3AD203B41FA5}">
                      <a16:colId xmlns="" xmlns:a16="http://schemas.microsoft.com/office/drawing/2014/main" val="3480625983"/>
                    </a:ext>
                  </a:extLst>
                </a:gridCol>
              </a:tblGrid>
              <a:tr h="222727"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1200" dirty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FY20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="" xmlns:a16="http://schemas.microsoft.com/office/drawing/2014/main" val="209858046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1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Personnel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$954,514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="" xmlns:a16="http://schemas.microsoft.com/office/drawing/2014/main" val="998531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1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Direct Costs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$312,613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="" xmlns:a16="http://schemas.microsoft.com/office/drawing/2014/main" val="73475511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1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Capital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$387,500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="" xmlns:a16="http://schemas.microsoft.com/office/drawing/2014/main" val="391231004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100" b="1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Totals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$1,654,627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="" xmlns:a16="http://schemas.microsoft.com/office/drawing/2014/main" val="1280623672"/>
                  </a:ext>
                </a:extLst>
              </a:tr>
            </a:tbl>
          </a:graphicData>
        </a:graphic>
      </p:graphicFrame>
      <p:sp>
        <p:nvSpPr>
          <p:cNvPr id="14" name="Text Placeholder 3">
            <a:extLst>
              <a:ext uri="{FF2B5EF4-FFF2-40B4-BE49-F238E27FC236}">
                <a16:creationId xmlns="" xmlns:a16="http://schemas.microsoft.com/office/drawing/2014/main" id="{683ECCDD-B92C-4EA5-8672-98037C2E466D}"/>
              </a:ext>
            </a:extLst>
          </p:cNvPr>
          <p:cNvSpPr txBox="1">
            <a:spLocks/>
          </p:cNvSpPr>
          <p:nvPr/>
        </p:nvSpPr>
        <p:spPr>
          <a:xfrm>
            <a:off x="2671130" y="1254715"/>
            <a:ext cx="3801739" cy="36180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spc="0" baseline="0">
                <a:solidFill>
                  <a:srgbClr val="884C9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22295" indent="-36670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77886" indent="-3555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433477" indent="-3555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790655" indent="-357179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u="sng" dirty="0"/>
              <a:t>Summary of Current Costs for Bethlehem, PA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6609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3FEDF71-ECE1-4D41-BA43-9FF0F57C21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545" y="295937"/>
            <a:ext cx="8208912" cy="610255"/>
          </a:xfrm>
        </p:spPr>
        <p:txBody>
          <a:bodyPr anchor="b">
            <a:normAutofit/>
          </a:bodyPr>
          <a:lstStyle/>
          <a:p>
            <a:r>
              <a:rPr lang="en-US" dirty="0"/>
              <a:t>Stormwater Utility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7422E4-1A80-4B60-92CC-99836F31880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92282" y="6335889"/>
            <a:ext cx="1712769" cy="253999"/>
          </a:xfrm>
        </p:spPr>
        <p:txBody>
          <a:bodyPr anchor="ctr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A presentation by City of Bethlehem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8636238-D9D8-49E9-8F1C-77DB7A335BE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51550" y="6335889"/>
            <a:ext cx="510477" cy="25399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B3120AC-0FB0-4B1F-9EA2-DF78B8AED3C7}" type="slidenum">
              <a:rPr lang="en-GB" smtClean="0"/>
              <a:pPr>
                <a:spcAft>
                  <a:spcPts val="600"/>
                </a:spcAft>
              </a:pPr>
              <a:t>13</a:t>
            </a:fld>
            <a:endParaRPr lang="en-GB"/>
          </a:p>
        </p:txBody>
      </p:sp>
      <p:sp>
        <p:nvSpPr>
          <p:cNvPr id="21" name="Footer Placeholder 6">
            <a:extLst>
              <a:ext uri="{FF2B5EF4-FFF2-40B4-BE49-F238E27FC236}">
                <a16:creationId xmlns="" xmlns:a16="http://schemas.microsoft.com/office/drawing/2014/main" id="{3D0B97AD-A3E0-479C-95EA-6E9EF5A18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5050" y="6335889"/>
            <a:ext cx="5514975" cy="253999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ext Placeholder 3">
            <a:extLst>
              <a:ext uri="{FF2B5EF4-FFF2-40B4-BE49-F238E27FC236}">
                <a16:creationId xmlns="" xmlns:a16="http://schemas.microsoft.com/office/drawing/2014/main" id="{C82C39C6-D3DE-4F88-A917-C6D2442C51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7544" y="1175507"/>
            <a:ext cx="6212035" cy="3920599"/>
          </a:xfrm>
        </p:spPr>
        <p:txBody>
          <a:bodyPr anchor="t" anchorCtr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Both a fee and program for services, much in the same way that one pays for water or sewer service.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Fees are placed in an enterprise fund and </a:t>
            </a:r>
            <a:r>
              <a:rPr lang="en-US" b="1" dirty="0">
                <a:solidFill>
                  <a:srgbClr val="FF0000"/>
                </a:solidFill>
              </a:rPr>
              <a:t>can only be used for stormwater purposes.</a:t>
            </a:r>
          </a:p>
          <a:p>
            <a:endParaRPr lang="en-US" b="1" dirty="0">
              <a:solidFill>
                <a:srgbClr val="2C3D4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Based on the demand for public stormwater systems, measured by the presence of impervious cover.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Provides opportunity to offset fees: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Credits</a:t>
            </a:r>
            <a:r>
              <a:rPr lang="en-US" sz="18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2F335E9-616C-4471-A88E-D5A983BFF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786" y="1478443"/>
            <a:ext cx="181066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01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3FEDF71-ECE1-4D41-BA43-9FF0F57C21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545" y="295937"/>
            <a:ext cx="8208912" cy="610255"/>
          </a:xfrm>
        </p:spPr>
        <p:txBody>
          <a:bodyPr anchor="b">
            <a:normAutofit/>
          </a:bodyPr>
          <a:lstStyle/>
          <a:p>
            <a:r>
              <a:rPr lang="en-US" dirty="0"/>
              <a:t>Stormwater Utility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7422E4-1A80-4B60-92CC-99836F31880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92282" y="6335889"/>
            <a:ext cx="1712769" cy="253999"/>
          </a:xfrm>
        </p:spPr>
        <p:txBody>
          <a:bodyPr anchor="ctr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A presentation by City of Bethlehem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8636238-D9D8-49E9-8F1C-77DB7A335BE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51550" y="6335889"/>
            <a:ext cx="510477" cy="25399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B3120AC-0FB0-4B1F-9EA2-DF78B8AED3C7}" type="slidenum">
              <a:rPr lang="en-GB" smtClean="0"/>
              <a:pPr>
                <a:spcAft>
                  <a:spcPts val="600"/>
                </a:spcAft>
              </a:pPr>
              <a:t>14</a:t>
            </a:fld>
            <a:endParaRPr lang="en-GB"/>
          </a:p>
        </p:txBody>
      </p:sp>
      <p:sp>
        <p:nvSpPr>
          <p:cNvPr id="21" name="Footer Placeholder 6">
            <a:extLst>
              <a:ext uri="{FF2B5EF4-FFF2-40B4-BE49-F238E27FC236}">
                <a16:creationId xmlns="" xmlns:a16="http://schemas.microsoft.com/office/drawing/2014/main" id="{3D0B97AD-A3E0-479C-95EA-6E9EF5A18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5050" y="6335889"/>
            <a:ext cx="5514975" cy="253999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Text Placeholder 3">
            <a:extLst>
              <a:ext uri="{FF2B5EF4-FFF2-40B4-BE49-F238E27FC236}">
                <a16:creationId xmlns="" xmlns:a16="http://schemas.microsoft.com/office/drawing/2014/main" id="{1C93F80E-9257-4CB8-9C57-8D998F5E3BA2}"/>
              </a:ext>
            </a:extLst>
          </p:cNvPr>
          <p:cNvSpPr txBox="1">
            <a:spLocks/>
          </p:cNvSpPr>
          <p:nvPr/>
        </p:nvSpPr>
        <p:spPr>
          <a:xfrm>
            <a:off x="451550" y="1122384"/>
            <a:ext cx="8603240" cy="4153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spc="0" baseline="0">
                <a:solidFill>
                  <a:srgbClr val="884C9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22295" indent="-36670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77886" indent="-3555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433477" indent="-3555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790655" indent="-357179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u="sng" dirty="0"/>
              <a:t>How are Costs Distributed amongst Ratepayers?</a:t>
            </a:r>
          </a:p>
          <a:p>
            <a:endParaRPr lang="en-US" sz="16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Impervious area (IA) </a:t>
            </a:r>
            <a:r>
              <a:rPr lang="en-US" dirty="0"/>
              <a:t>provides link between runoff and need for public services. 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EE68ADF-CA2A-4C54-9F8C-6D5D16882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176" y="2220699"/>
            <a:ext cx="5323361" cy="411519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73531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3FEDF71-ECE1-4D41-BA43-9FF0F57C21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545" y="295937"/>
            <a:ext cx="8208912" cy="610255"/>
          </a:xfrm>
        </p:spPr>
        <p:txBody>
          <a:bodyPr anchor="b">
            <a:normAutofit/>
          </a:bodyPr>
          <a:lstStyle/>
          <a:p>
            <a:r>
              <a:rPr lang="en-US" dirty="0"/>
              <a:t>Stormwater Utility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7422E4-1A80-4B60-92CC-99836F31880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92282" y="6335889"/>
            <a:ext cx="1712769" cy="253999"/>
          </a:xfrm>
        </p:spPr>
        <p:txBody>
          <a:bodyPr anchor="ctr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A presentation by City of Bethlehem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8636238-D9D8-49E9-8F1C-77DB7A335BE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51550" y="6335889"/>
            <a:ext cx="510477" cy="25399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B3120AC-0FB0-4B1F-9EA2-DF78B8AED3C7}" type="slidenum">
              <a:rPr lang="en-GB" smtClean="0"/>
              <a:pPr>
                <a:spcAft>
                  <a:spcPts val="600"/>
                </a:spcAft>
              </a:pPr>
              <a:t>15</a:t>
            </a:fld>
            <a:endParaRPr lang="en-GB"/>
          </a:p>
        </p:txBody>
      </p:sp>
      <p:sp>
        <p:nvSpPr>
          <p:cNvPr id="21" name="Footer Placeholder 6">
            <a:extLst>
              <a:ext uri="{FF2B5EF4-FFF2-40B4-BE49-F238E27FC236}">
                <a16:creationId xmlns="" xmlns:a16="http://schemas.microsoft.com/office/drawing/2014/main" id="{3D0B97AD-A3E0-479C-95EA-6E9EF5A18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5050" y="6335889"/>
            <a:ext cx="5514975" cy="253999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Text Placeholder 3">
            <a:extLst>
              <a:ext uri="{FF2B5EF4-FFF2-40B4-BE49-F238E27FC236}">
                <a16:creationId xmlns="" xmlns:a16="http://schemas.microsoft.com/office/drawing/2014/main" id="{1C93F80E-9257-4CB8-9C57-8D998F5E3BA2}"/>
              </a:ext>
            </a:extLst>
          </p:cNvPr>
          <p:cNvSpPr txBox="1">
            <a:spLocks/>
          </p:cNvSpPr>
          <p:nvPr/>
        </p:nvSpPr>
        <p:spPr>
          <a:xfrm>
            <a:off x="451550" y="1122384"/>
            <a:ext cx="8603240" cy="4153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spc="0" baseline="0">
                <a:solidFill>
                  <a:srgbClr val="884C9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22295" indent="-36670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77886" indent="-3555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433477" indent="-3555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790655" indent="-357179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u="sng" dirty="0"/>
              <a:t>What Parcels Are Not Charged?</a:t>
            </a:r>
          </a:p>
          <a:p>
            <a:endParaRPr lang="en-US" sz="1600" b="1" u="sng" dirty="0"/>
          </a:p>
          <a:p>
            <a:r>
              <a:rPr lang="en-US" b="1" dirty="0"/>
              <a:t>Parcels not Charged:</a:t>
            </a:r>
          </a:p>
          <a:p>
            <a:pPr marL="631825" lvl="1" indent="-285750"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Public ROW – City &amp; State</a:t>
            </a:r>
          </a:p>
          <a:p>
            <a:pPr marL="631825" lvl="1" indent="-285750"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Railroad Ballast – the tracks, but office buildings, depots, parking areas are charged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E4353BE-2227-4600-84AF-BE2E3C4BD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25" y="3089323"/>
            <a:ext cx="4251540" cy="2634598"/>
          </a:xfrm>
          <a:prstGeom prst="rect">
            <a:avLst/>
          </a:prstGeom>
          <a:ln w="3175">
            <a:solidFill>
              <a:srgbClr val="1A344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A57C044-B394-4F00-B5CD-89BCF6F64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405" y="3546445"/>
            <a:ext cx="4675045" cy="2789444"/>
          </a:xfrm>
          <a:prstGeom prst="rect">
            <a:avLst/>
          </a:prstGeom>
          <a:ln w="3175">
            <a:solidFill>
              <a:srgbClr val="1A3441"/>
            </a:solidFill>
          </a:ln>
        </p:spPr>
      </p:pic>
    </p:spTree>
    <p:extLst>
      <p:ext uri="{BB962C8B-B14F-4D97-AF65-F5344CB8AC3E}">
        <p14:creationId xmlns:p14="http://schemas.microsoft.com/office/powerpoint/2010/main" val="2640242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3FEDF71-ECE1-4D41-BA43-9FF0F57C21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545" y="295937"/>
            <a:ext cx="8208912" cy="610255"/>
          </a:xfrm>
        </p:spPr>
        <p:txBody>
          <a:bodyPr anchor="b">
            <a:normAutofit/>
          </a:bodyPr>
          <a:lstStyle/>
          <a:p>
            <a:r>
              <a:rPr lang="en-US" dirty="0"/>
              <a:t>Stormwater Utility Development Process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7422E4-1A80-4B60-92CC-99836F31880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92282" y="6335889"/>
            <a:ext cx="1712769" cy="253999"/>
          </a:xfrm>
        </p:spPr>
        <p:txBody>
          <a:bodyPr anchor="ctr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A presentation by City of Bethlehem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8636238-D9D8-49E9-8F1C-77DB7A335BE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51550" y="6335889"/>
            <a:ext cx="510477" cy="25399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B3120AC-0FB0-4B1F-9EA2-DF78B8AED3C7}" type="slidenum">
              <a:rPr lang="en-GB" smtClean="0"/>
              <a:pPr>
                <a:spcAft>
                  <a:spcPts val="600"/>
                </a:spcAft>
              </a:pPr>
              <a:t>16</a:t>
            </a:fld>
            <a:endParaRPr lang="en-GB"/>
          </a:p>
        </p:txBody>
      </p:sp>
      <p:sp>
        <p:nvSpPr>
          <p:cNvPr id="21" name="Footer Placeholder 6">
            <a:extLst>
              <a:ext uri="{FF2B5EF4-FFF2-40B4-BE49-F238E27FC236}">
                <a16:creationId xmlns="" xmlns:a16="http://schemas.microsoft.com/office/drawing/2014/main" id="{3D0B97AD-A3E0-479C-95EA-6E9EF5A18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5050" y="6335889"/>
            <a:ext cx="5514975" cy="253999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ext Placeholder 3">
            <a:extLst>
              <a:ext uri="{FF2B5EF4-FFF2-40B4-BE49-F238E27FC236}">
                <a16:creationId xmlns="" xmlns:a16="http://schemas.microsoft.com/office/drawing/2014/main" id="{7A414E52-F539-4417-A11E-5D841EDB992D}"/>
              </a:ext>
            </a:extLst>
          </p:cNvPr>
          <p:cNvSpPr txBox="1">
            <a:spLocks/>
          </p:cNvSpPr>
          <p:nvPr/>
        </p:nvSpPr>
        <p:spPr>
          <a:xfrm>
            <a:off x="451550" y="1102454"/>
            <a:ext cx="6596021" cy="50371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spc="0" baseline="0">
                <a:solidFill>
                  <a:srgbClr val="884C9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22295" indent="-36670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77886" indent="-3555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433477" indent="-3555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790655" indent="-357179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u="sng" dirty="0"/>
              <a:t>Development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 a 10 Year Program Financial Forecast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Complete GIS analysis and rate structure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 credit and incentive policies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Inform the public through meetings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Create billing file for property charges; test and integrate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Prepare ordinance for Council review and adoption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 customer service plan, training and implementation strategy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37DC04B-A19B-4F84-B732-FE288828E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940" y="4532916"/>
            <a:ext cx="138391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60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3FEDF71-ECE1-4D41-BA43-9FF0F57C21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545" y="295937"/>
            <a:ext cx="8208912" cy="610255"/>
          </a:xfrm>
        </p:spPr>
        <p:txBody>
          <a:bodyPr anchor="b">
            <a:normAutofit/>
          </a:bodyPr>
          <a:lstStyle/>
          <a:p>
            <a:r>
              <a:rPr lang="en-US" dirty="0"/>
              <a:t>City of Bethlehem User Fee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7422E4-1A80-4B60-92CC-99836F31880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92282" y="6335889"/>
            <a:ext cx="1712769" cy="253999"/>
          </a:xfrm>
        </p:spPr>
        <p:txBody>
          <a:bodyPr anchor="ctr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A presentation by City of Bethlehem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8636238-D9D8-49E9-8F1C-77DB7A335BE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51550" y="6335889"/>
            <a:ext cx="510477" cy="25399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B3120AC-0FB0-4B1F-9EA2-DF78B8AED3C7}" type="slidenum">
              <a:rPr lang="en-GB" smtClean="0"/>
              <a:pPr>
                <a:spcAft>
                  <a:spcPts val="600"/>
                </a:spcAft>
              </a:pPr>
              <a:t>17</a:t>
            </a:fld>
            <a:endParaRPr lang="en-GB"/>
          </a:p>
        </p:txBody>
      </p:sp>
      <p:sp>
        <p:nvSpPr>
          <p:cNvPr id="21" name="Footer Placeholder 6">
            <a:extLst>
              <a:ext uri="{FF2B5EF4-FFF2-40B4-BE49-F238E27FC236}">
                <a16:creationId xmlns="" xmlns:a16="http://schemas.microsoft.com/office/drawing/2014/main" id="{3D0B97AD-A3E0-479C-95EA-6E9EF5A18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5050" y="6335889"/>
            <a:ext cx="5514975" cy="253999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ext Placeholder 3">
            <a:extLst>
              <a:ext uri="{FF2B5EF4-FFF2-40B4-BE49-F238E27FC236}">
                <a16:creationId xmlns="" xmlns:a16="http://schemas.microsoft.com/office/drawing/2014/main" id="{7A414E52-F539-4417-A11E-5D841EDB992D}"/>
              </a:ext>
            </a:extLst>
          </p:cNvPr>
          <p:cNvSpPr txBox="1">
            <a:spLocks/>
          </p:cNvSpPr>
          <p:nvPr/>
        </p:nvSpPr>
        <p:spPr>
          <a:xfrm>
            <a:off x="451550" y="1187203"/>
            <a:ext cx="5223370" cy="50371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spc="0" baseline="0">
                <a:solidFill>
                  <a:srgbClr val="884C9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22295" indent="-36670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77886" indent="-3555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433477" indent="-3555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790655" indent="-357179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u="sng" dirty="0"/>
              <a:t>Expectations, Goals, and Purpose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 a program to meet external (Federal and State) and internal goals.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Ensure that revenue is </a:t>
            </a:r>
            <a:r>
              <a:rPr lang="en-US" u="sng" dirty="0"/>
              <a:t>adequate</a:t>
            </a:r>
            <a:r>
              <a:rPr lang="en-US" dirty="0"/>
              <a:t> to meet long-term needs and </a:t>
            </a:r>
            <a:r>
              <a:rPr lang="en-US" u="sng" dirty="0"/>
              <a:t>stable</a:t>
            </a:r>
            <a:r>
              <a:rPr lang="en-US" dirty="0"/>
              <a:t> enough to do so in a cost-efficient manner.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Distribute program costs in an </a:t>
            </a:r>
            <a:r>
              <a:rPr lang="en-US" u="sng" dirty="0"/>
              <a:t>equitable</a:t>
            </a:r>
            <a:r>
              <a:rPr lang="en-US" dirty="0"/>
              <a:t> manner. Everyone pays – including the City.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Implement an Enterprise Fund that ensures revenues are </a:t>
            </a:r>
            <a:r>
              <a:rPr lang="en-US" u="sng" dirty="0"/>
              <a:t>dedicated</a:t>
            </a:r>
            <a:r>
              <a:rPr lang="en-US" dirty="0"/>
              <a:t> to stormwater management.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78030CC-EB40-4361-82A5-F26A21629514}"/>
              </a:ext>
            </a:extLst>
          </p:cNvPr>
          <p:cNvGrpSpPr/>
          <p:nvPr/>
        </p:nvGrpSpPr>
        <p:grpSpPr>
          <a:xfrm>
            <a:off x="5843313" y="2038350"/>
            <a:ext cx="2849137" cy="2781300"/>
            <a:chOff x="3132563" y="3581400"/>
            <a:chExt cx="2849137" cy="2781300"/>
          </a:xfrm>
        </p:grpSpPr>
        <p:sp>
          <p:nvSpPr>
            <p:cNvPr id="18" name="Rounded Rectangle 5">
              <a:extLst>
                <a:ext uri="{FF2B5EF4-FFF2-40B4-BE49-F238E27FC236}">
                  <a16:creationId xmlns="" xmlns:a16="http://schemas.microsoft.com/office/drawing/2014/main" id="{5B8DD954-F92B-4582-81C7-A46CECF477D3}"/>
                </a:ext>
              </a:extLst>
            </p:cNvPr>
            <p:cNvSpPr/>
            <p:nvPr/>
          </p:nvSpPr>
          <p:spPr>
            <a:xfrm>
              <a:off x="3132563" y="3581400"/>
              <a:ext cx="2849137" cy="2781300"/>
            </a:xfrm>
            <a:prstGeom prst="roundRect">
              <a:avLst/>
            </a:prstGeom>
            <a:solidFill>
              <a:srgbClr val="88DBDF">
                <a:lumMod val="60000"/>
                <a:lumOff val="40000"/>
              </a:srgbClr>
            </a:solidFill>
            <a:ln w="6350" cap="flat" cmpd="sng" algn="ctr">
              <a:solidFill>
                <a:srgbClr val="888B8D"/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Rounded Rectangle 6">
              <a:extLst>
                <a:ext uri="{FF2B5EF4-FFF2-40B4-BE49-F238E27FC236}">
                  <a16:creationId xmlns="" xmlns:a16="http://schemas.microsoft.com/office/drawing/2014/main" id="{937D4FDE-8557-4CA2-BF05-91380953E8EC}"/>
                </a:ext>
              </a:extLst>
            </p:cNvPr>
            <p:cNvSpPr/>
            <p:nvPr/>
          </p:nvSpPr>
          <p:spPr>
            <a:xfrm>
              <a:off x="3286125" y="3733800"/>
              <a:ext cx="2543175" cy="2467884"/>
            </a:xfrm>
            <a:prstGeom prst="roundRect">
              <a:avLst/>
            </a:prstGeom>
            <a:solidFill>
              <a:srgbClr val="88DBDF">
                <a:lumMod val="50000"/>
              </a:srgbClr>
            </a:solidFill>
            <a:ln w="6350" cap="flat" cmpd="sng" algn="ctr">
              <a:solidFill>
                <a:srgbClr val="888B8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City’s Stormwater Management Program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2918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3FEDF71-ECE1-4D41-BA43-9FF0F57C21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545" y="295937"/>
            <a:ext cx="8208912" cy="610255"/>
          </a:xfrm>
        </p:spPr>
        <p:txBody>
          <a:bodyPr anchor="b">
            <a:normAutofit/>
          </a:bodyPr>
          <a:lstStyle/>
          <a:p>
            <a:r>
              <a:rPr lang="en-US" dirty="0"/>
              <a:t>City of Bethlehem User Fee Development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7422E4-1A80-4B60-92CC-99836F31880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92282" y="6335889"/>
            <a:ext cx="1712769" cy="253999"/>
          </a:xfrm>
        </p:spPr>
        <p:txBody>
          <a:bodyPr anchor="ctr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A presentation by City of Bethlehem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8636238-D9D8-49E9-8F1C-77DB7A335BE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51550" y="6335889"/>
            <a:ext cx="510477" cy="25399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B3120AC-0FB0-4B1F-9EA2-DF78B8AED3C7}" type="slidenum">
              <a:rPr lang="en-GB" smtClean="0"/>
              <a:pPr>
                <a:spcAft>
                  <a:spcPts val="600"/>
                </a:spcAft>
              </a:pPr>
              <a:t>18</a:t>
            </a:fld>
            <a:endParaRPr lang="en-GB"/>
          </a:p>
        </p:txBody>
      </p:sp>
      <p:sp>
        <p:nvSpPr>
          <p:cNvPr id="21" name="Footer Placeholder 6">
            <a:extLst>
              <a:ext uri="{FF2B5EF4-FFF2-40B4-BE49-F238E27FC236}">
                <a16:creationId xmlns="" xmlns:a16="http://schemas.microsoft.com/office/drawing/2014/main" id="{3D0B97AD-A3E0-479C-95EA-6E9EF5A18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5050" y="6335889"/>
            <a:ext cx="5514975" cy="253999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ext Placeholder 3">
            <a:extLst>
              <a:ext uri="{FF2B5EF4-FFF2-40B4-BE49-F238E27FC236}">
                <a16:creationId xmlns="" xmlns:a16="http://schemas.microsoft.com/office/drawing/2014/main" id="{7A414E52-F539-4417-A11E-5D841EDB992D}"/>
              </a:ext>
            </a:extLst>
          </p:cNvPr>
          <p:cNvSpPr txBox="1">
            <a:spLocks/>
          </p:cNvSpPr>
          <p:nvPr/>
        </p:nvSpPr>
        <p:spPr>
          <a:xfrm>
            <a:off x="467543" y="1294494"/>
            <a:ext cx="3413081" cy="25874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spc="0" baseline="0">
                <a:solidFill>
                  <a:srgbClr val="884C9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22295" indent="-36670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77886" indent="-3555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433477" indent="-3555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790655" indent="-357179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u="sng" dirty="0"/>
              <a:t>Rate Base Methodology – Equivalent Residential Unit (ERU)</a:t>
            </a:r>
            <a:r>
              <a:rPr lang="en-US" sz="1600" b="1" u="sng" dirty="0"/>
              <a:t> </a:t>
            </a:r>
          </a:p>
          <a:p>
            <a:r>
              <a:rPr lang="en-US" dirty="0">
                <a:solidFill>
                  <a:srgbClr val="384D9B"/>
                </a:solidFill>
              </a:rPr>
              <a:t>Based on median value of a sample of single-family residential parcel in Bethlehem which is </a:t>
            </a:r>
            <a:r>
              <a:rPr lang="en-US" b="1" dirty="0">
                <a:solidFill>
                  <a:srgbClr val="FF0000"/>
                </a:solidFill>
              </a:rPr>
              <a:t>2,100</a:t>
            </a:r>
            <a:r>
              <a:rPr lang="en-US" dirty="0">
                <a:solidFill>
                  <a:srgbClr val="384D9B"/>
                </a:solidFill>
              </a:rPr>
              <a:t> square feet. </a:t>
            </a:r>
          </a:p>
          <a:p>
            <a:endParaRPr lang="en-US" dirty="0">
              <a:solidFill>
                <a:srgbClr val="384D9B"/>
              </a:solidFill>
            </a:endParaRPr>
          </a:p>
          <a:p>
            <a:endParaRPr lang="en-US" dirty="0">
              <a:solidFill>
                <a:srgbClr val="384D9B"/>
              </a:solidFill>
            </a:endParaRPr>
          </a:p>
          <a:p>
            <a:endParaRPr lang="en-US" dirty="0">
              <a:solidFill>
                <a:srgbClr val="384D9B"/>
              </a:solidFill>
            </a:endParaRPr>
          </a:p>
          <a:p>
            <a:endParaRPr lang="en-US" dirty="0">
              <a:solidFill>
                <a:srgbClr val="384D9B"/>
              </a:solidFill>
            </a:endParaRPr>
          </a:p>
          <a:p>
            <a:endParaRPr lang="en-US" sz="1600" dirty="0"/>
          </a:p>
          <a:p>
            <a:pPr marL="342900" lvl="1" indent="0">
              <a:buNone/>
            </a:pPr>
            <a:endParaRPr lang="en-US" sz="1600" b="1" u="sng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384D9B"/>
              </a:solidFill>
            </a:endParaRPr>
          </a:p>
          <a:p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6349F03-B9EA-4DD9-8E2A-5372AD16F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009" y="1290272"/>
            <a:ext cx="4984498" cy="259165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4C02B8C-0AAC-407C-890A-5002280C4656}"/>
              </a:ext>
            </a:extLst>
          </p:cNvPr>
          <p:cNvSpPr txBox="1"/>
          <p:nvPr/>
        </p:nvSpPr>
        <p:spPr>
          <a:xfrm>
            <a:off x="373493" y="3881927"/>
            <a:ext cx="12093570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solidFill>
                <a:srgbClr val="384D9B"/>
              </a:solidFill>
            </a:endParaRPr>
          </a:p>
          <a:p>
            <a:endParaRPr lang="en-US" dirty="0">
              <a:solidFill>
                <a:srgbClr val="384D9B"/>
              </a:solidFill>
            </a:endParaRPr>
          </a:p>
          <a:p>
            <a:r>
              <a:rPr lang="en-US" sz="2000" b="1" u="sng" dirty="0">
                <a:solidFill>
                  <a:srgbClr val="884C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Single-Family Residential</a:t>
            </a:r>
          </a:p>
          <a:p>
            <a:endParaRPr lang="en-US" sz="2000" b="1" u="sng" dirty="0">
              <a:solidFill>
                <a:srgbClr val="884C9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800" dirty="0">
                <a:solidFill>
                  <a:srgbClr val="384D9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 single-family detached residential pay a recommended </a:t>
            </a:r>
            <a:r>
              <a:rPr lang="en-US" sz="18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$60 per year</a:t>
            </a:r>
          </a:p>
        </p:txBody>
      </p:sp>
    </p:spTree>
    <p:extLst>
      <p:ext uri="{BB962C8B-B14F-4D97-AF65-F5344CB8AC3E}">
        <p14:creationId xmlns:p14="http://schemas.microsoft.com/office/powerpoint/2010/main" val="3299414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="" xmlns:a16="http://schemas.microsoft.com/office/drawing/2014/main" id="{290BBDCB-C5D1-4105-8471-2E1F7812D29E}"/>
              </a:ext>
            </a:extLst>
          </p:cNvPr>
          <p:cNvSpPr txBox="1">
            <a:spLocks/>
          </p:cNvSpPr>
          <p:nvPr/>
        </p:nvSpPr>
        <p:spPr>
          <a:xfrm>
            <a:off x="451551" y="1031359"/>
            <a:ext cx="8692450" cy="9022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spc="0" baseline="0">
                <a:solidFill>
                  <a:srgbClr val="884C9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22295" indent="-36670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77886" indent="-3555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433477" indent="-3555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790655" indent="-357179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u="sng" dirty="0"/>
              <a:t>Non-Single Family Residential &amp; Commercial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84D9B"/>
                </a:solidFill>
                <a:ea typeface="Segoe UI Black" panose="020B0A02040204020203" pitchFamily="34" charset="0"/>
              </a:rPr>
              <a:t>A fee based on your property’s parcel, IA, &amp; corresponding ERU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84D9B"/>
                </a:solidFill>
                <a:ea typeface="Segoe UI Black" panose="020B0A02040204020203" pitchFamily="34" charset="0"/>
              </a:rPr>
              <a:t>Each parcel fee based on per </a:t>
            </a:r>
            <a:r>
              <a:rPr lang="en-US" b="1" dirty="0">
                <a:solidFill>
                  <a:srgbClr val="FF0000"/>
                </a:solidFill>
                <a:ea typeface="Segoe UI Black" panose="020B0A02040204020203" pitchFamily="34" charset="0"/>
              </a:rPr>
              <a:t>2,100</a:t>
            </a:r>
            <a:r>
              <a:rPr lang="en-US" dirty="0">
                <a:solidFill>
                  <a:srgbClr val="384D9B"/>
                </a:solidFill>
                <a:ea typeface="Segoe UI Black" panose="020B0A02040204020203" pitchFamily="34" charset="0"/>
              </a:rPr>
              <a:t> square feet of IA regardless of land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3FEDF71-ECE1-4D41-BA43-9FF0F57C21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545" y="295937"/>
            <a:ext cx="8208912" cy="610255"/>
          </a:xfrm>
        </p:spPr>
        <p:txBody>
          <a:bodyPr anchor="b">
            <a:normAutofit/>
          </a:bodyPr>
          <a:lstStyle/>
          <a:p>
            <a:r>
              <a:rPr lang="en-US" dirty="0"/>
              <a:t>City of Bethlehem Rate Recommendation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7422E4-1A80-4B60-92CC-99836F31880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92282" y="6335889"/>
            <a:ext cx="1712769" cy="253999"/>
          </a:xfrm>
        </p:spPr>
        <p:txBody>
          <a:bodyPr anchor="ctr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A presentation by City of Bethlehem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8636238-D9D8-49E9-8F1C-77DB7A335BE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51550" y="6335889"/>
            <a:ext cx="510477" cy="25399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B3120AC-0FB0-4B1F-9EA2-DF78B8AED3C7}" type="slidenum">
              <a:rPr lang="en-GB" smtClean="0"/>
              <a:pPr>
                <a:spcAft>
                  <a:spcPts val="600"/>
                </a:spcAft>
              </a:pPr>
              <a:t>19</a:t>
            </a:fld>
            <a:endParaRPr lang="en-GB"/>
          </a:p>
        </p:txBody>
      </p:sp>
      <p:sp>
        <p:nvSpPr>
          <p:cNvPr id="21" name="Footer Placeholder 6">
            <a:extLst>
              <a:ext uri="{FF2B5EF4-FFF2-40B4-BE49-F238E27FC236}">
                <a16:creationId xmlns="" xmlns:a16="http://schemas.microsoft.com/office/drawing/2014/main" id="{3D0B97AD-A3E0-479C-95EA-6E9EF5A18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5050" y="6335889"/>
            <a:ext cx="5514975" cy="253999"/>
          </a:xfrm>
        </p:spPr>
        <p:txBody>
          <a:bodyPr/>
          <a:lstStyle/>
          <a:p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06478A1-B2F1-4CFC-A6CA-062DE2CE7EAE}"/>
              </a:ext>
            </a:extLst>
          </p:cNvPr>
          <p:cNvSpPr txBox="1"/>
          <p:nvPr/>
        </p:nvSpPr>
        <p:spPr>
          <a:xfrm>
            <a:off x="379169" y="4951329"/>
            <a:ext cx="23755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84D9B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Step 1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384D9B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– Identify Parcel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233845"/>
              </a:solidFill>
              <a:effectLst/>
              <a:uLnTx/>
              <a:uFillTx/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4E22B2B-E2A2-47C4-BFBA-E703CDA0087B}"/>
              </a:ext>
            </a:extLst>
          </p:cNvPr>
          <p:cNvSpPr txBox="1"/>
          <p:nvPr/>
        </p:nvSpPr>
        <p:spPr>
          <a:xfrm>
            <a:off x="3198222" y="4975120"/>
            <a:ext cx="27574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84D9B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Step 2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384D9B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– Overlay with digitized Impervious Areas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233845"/>
              </a:solidFill>
              <a:effectLst/>
              <a:uLnTx/>
              <a:uFillTx/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D4F86DC-DD55-40DE-9463-245129BED3DE}"/>
              </a:ext>
            </a:extLst>
          </p:cNvPr>
          <p:cNvSpPr txBox="1"/>
          <p:nvPr/>
        </p:nvSpPr>
        <p:spPr>
          <a:xfrm>
            <a:off x="6092989" y="4977053"/>
            <a:ext cx="29879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84D9B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Step 3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384D9B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– </a:t>
            </a:r>
            <a:r>
              <a:rPr lang="en-US" sz="1600" dirty="0">
                <a:solidFill>
                  <a:srgbClr val="384D9B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Identify the Impervious Area for that Parcel 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233845"/>
              </a:solidFill>
              <a:effectLst/>
              <a:uLnTx/>
              <a:uFillTx/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95ACBE2-3E4F-4184-9284-95C63A425EDC}"/>
              </a:ext>
            </a:extLst>
          </p:cNvPr>
          <p:cNvSpPr txBox="1"/>
          <p:nvPr/>
        </p:nvSpPr>
        <p:spPr>
          <a:xfrm>
            <a:off x="4024328" y="2253986"/>
            <a:ext cx="10953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384D9B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Example</a:t>
            </a:r>
            <a:endParaRPr kumimoji="0" lang="en-US" sz="1800" i="0" u="sng" strike="noStrike" kern="1200" cap="none" spc="0" normalizeH="0" baseline="0" noProof="0" dirty="0">
              <a:ln>
                <a:noFill/>
              </a:ln>
              <a:solidFill>
                <a:srgbClr val="233845"/>
              </a:solidFill>
              <a:effectLst/>
              <a:uLnTx/>
              <a:uFillTx/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E58F92E-BD83-4BF2-9842-DFD5509B77AE}"/>
              </a:ext>
            </a:extLst>
          </p:cNvPr>
          <p:cNvSpPr txBox="1"/>
          <p:nvPr/>
        </p:nvSpPr>
        <p:spPr>
          <a:xfrm>
            <a:off x="3017920" y="5631891"/>
            <a:ext cx="4089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384D9B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IA = 70,336 </a:t>
            </a:r>
            <a:r>
              <a:rPr lang="en-US" sz="1600" b="1" dirty="0" err="1">
                <a:solidFill>
                  <a:srgbClr val="384D9B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sq.ft</a:t>
            </a:r>
            <a:endParaRPr lang="en-US" sz="1600" b="1" dirty="0">
              <a:solidFill>
                <a:srgbClr val="384D9B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384D9B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ERU = 70,336 </a:t>
            </a:r>
            <a:r>
              <a:rPr lang="en-US" sz="1600" b="1" dirty="0" err="1">
                <a:solidFill>
                  <a:srgbClr val="384D9B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sq.ft</a:t>
            </a:r>
            <a:r>
              <a:rPr lang="en-US" sz="1600" b="1" dirty="0">
                <a:solidFill>
                  <a:srgbClr val="384D9B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/2,100 </a:t>
            </a:r>
            <a:r>
              <a:rPr lang="en-US" sz="1600" b="1" dirty="0" err="1">
                <a:solidFill>
                  <a:srgbClr val="384D9B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sq.ft</a:t>
            </a:r>
            <a:r>
              <a:rPr lang="en-US" sz="1600" b="1" dirty="0">
                <a:solidFill>
                  <a:srgbClr val="384D9B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= 33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384D9B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Fee/</a:t>
            </a:r>
            <a:r>
              <a:rPr lang="en-US" sz="1600" b="1" dirty="0" err="1">
                <a:solidFill>
                  <a:srgbClr val="384D9B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yr</a:t>
            </a:r>
            <a:r>
              <a:rPr lang="en-US" sz="1600" b="1" dirty="0">
                <a:solidFill>
                  <a:srgbClr val="384D9B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= 33 x $60 = $1,980.00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92394333-6725-4A0D-838B-A7BDCF58A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30" y="2728204"/>
            <a:ext cx="2853868" cy="220424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7118E468-1277-4AAA-8EAA-94DE9860A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029" y="2719537"/>
            <a:ext cx="2854686" cy="220871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B6D55AB5-F63E-4144-8106-721B1B2A03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1029" y="2729988"/>
            <a:ext cx="2851857" cy="220461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83C5111-387F-4A9C-8B7A-33D0605177A8}"/>
              </a:ext>
            </a:extLst>
          </p:cNvPr>
          <p:cNvSpPr/>
          <p:nvPr/>
        </p:nvSpPr>
        <p:spPr>
          <a:xfrm>
            <a:off x="2994898" y="5602350"/>
            <a:ext cx="3528565" cy="902260"/>
          </a:xfrm>
          <a:prstGeom prst="rect">
            <a:avLst/>
          </a:prstGeom>
          <a:noFill/>
          <a:ln>
            <a:solidFill>
              <a:srgbClr val="384D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66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3FEDF71-ECE1-4D41-BA43-9FF0F57C21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545" y="295937"/>
            <a:ext cx="8208912" cy="610255"/>
          </a:xfrm>
        </p:spPr>
        <p:txBody>
          <a:bodyPr anchor="b">
            <a:normAutofit/>
          </a:bodyPr>
          <a:lstStyle/>
          <a:p>
            <a:r>
              <a:rPr lang="en-US" dirty="0"/>
              <a:t>Agenda 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="" xmlns:a16="http://schemas.microsoft.com/office/drawing/2014/main" id="{D75813A7-3D57-4937-A0FD-9B40A04893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1550" y="1330399"/>
            <a:ext cx="8449740" cy="4756108"/>
          </a:xfrm>
        </p:spPr>
        <p:txBody>
          <a:bodyPr anchor="t" anchorCtr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Welcome</a:t>
            </a:r>
            <a:endParaRPr lang="en-US" sz="1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City of Bethlehem Stormwater</a:t>
            </a:r>
          </a:p>
          <a:p>
            <a:pPr marL="1008045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Challenges</a:t>
            </a:r>
          </a:p>
          <a:p>
            <a:pPr marL="1008045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Bethlehem’s SW Management Infrastructure </a:t>
            </a:r>
          </a:p>
          <a:p>
            <a:pPr marL="1008045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Bethlehem’s Current &amp; Future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Stormwater Utility</a:t>
            </a:r>
          </a:p>
          <a:p>
            <a:pPr marL="1008045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Background </a:t>
            </a:r>
          </a:p>
          <a:p>
            <a:pPr marL="1008045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Bethlehem User Fee Development</a:t>
            </a:r>
            <a:endParaRPr lang="en-US" sz="1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Other Pennsylvania SW Utilities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Timeline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to expect</a:t>
            </a:r>
          </a:p>
          <a:p>
            <a:pPr marL="1008045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Fees</a:t>
            </a:r>
            <a:endParaRPr lang="en-US" sz="1600" dirty="0">
              <a:solidFill>
                <a:srgbClr val="FF0000"/>
              </a:solidFill>
            </a:endParaRPr>
          </a:p>
          <a:p>
            <a:pPr marL="1008045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Opportunities to Offset Fees</a:t>
            </a:r>
            <a:r>
              <a:rPr lang="en-US" sz="1000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7422E4-1A80-4B60-92CC-99836F31880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92282" y="6335889"/>
            <a:ext cx="1712769" cy="253999"/>
          </a:xfrm>
        </p:spPr>
        <p:txBody>
          <a:bodyPr anchor="ctr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A presentation by City of Bethlehem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8636238-D9D8-49E9-8F1C-77DB7A335BE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51550" y="6335889"/>
            <a:ext cx="510477" cy="25399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B3120AC-0FB0-4B1F-9EA2-DF78B8AED3C7}" type="slidenum">
              <a:rPr lang="en-GB" smtClean="0"/>
              <a:pPr>
                <a:spcAft>
                  <a:spcPts val="600"/>
                </a:spcAft>
              </a:pPr>
              <a:t>2</a:t>
            </a:fld>
            <a:endParaRPr lang="en-GB"/>
          </a:p>
        </p:txBody>
      </p:sp>
      <p:sp>
        <p:nvSpPr>
          <p:cNvPr id="21" name="Footer Placeholder 6">
            <a:extLst>
              <a:ext uri="{FF2B5EF4-FFF2-40B4-BE49-F238E27FC236}">
                <a16:creationId xmlns="" xmlns:a16="http://schemas.microsoft.com/office/drawing/2014/main" id="{3D0B97AD-A3E0-479C-95EA-6E9EF5A18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5050" y="6335889"/>
            <a:ext cx="5514975" cy="253999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477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3FEDF71-ECE1-4D41-BA43-9FF0F57C21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Other PA Stormwater Fees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8636238-D9D8-49E9-8F1C-77DB7A335B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B3120AC-0FB0-4B1F-9EA2-DF78B8AED3C7}" type="slidenum">
              <a:rPr lang="en-GB" smtClean="0"/>
              <a:pPr>
                <a:spcAft>
                  <a:spcPts val="600"/>
                </a:spcAft>
              </a:pPr>
              <a:t>20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7422E4-1A80-4B60-92CC-99836F3188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anchor="ctr">
            <a:normAutofit fontScale="775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A presentation by City of Bethlehem</a:t>
            </a:r>
            <a:endParaRPr lang="en-GB" dirty="0"/>
          </a:p>
        </p:txBody>
      </p:sp>
      <p:sp>
        <p:nvSpPr>
          <p:cNvPr id="21" name="Footer Placeholder 6">
            <a:extLst>
              <a:ext uri="{FF2B5EF4-FFF2-40B4-BE49-F238E27FC236}">
                <a16:creationId xmlns="" xmlns:a16="http://schemas.microsoft.com/office/drawing/2014/main" id="{3D0B97AD-A3E0-479C-95EA-6E9EF5A18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Content Placeholder 1">
            <a:extLst>
              <a:ext uri="{FF2B5EF4-FFF2-40B4-BE49-F238E27FC236}">
                <a16:creationId xmlns="" xmlns:a16="http://schemas.microsoft.com/office/drawing/2014/main" id="{30591AA0-BEC5-47F7-8707-46DA10D9707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95370" y="1532993"/>
            <a:ext cx="3776630" cy="4352188"/>
          </a:xfrm>
        </p:spPr>
        <p:txBody>
          <a:bodyPr>
            <a:normAutofit/>
          </a:bodyPr>
          <a:lstStyle/>
          <a:p>
            <a:pPr marL="342900" lvl="0" indent="-342900" defTabSz="1219170"/>
            <a:r>
              <a:rPr lang="en-US" sz="2000" dirty="0">
                <a:solidFill>
                  <a:srgbClr val="884C91"/>
                </a:solidFill>
                <a:latin typeface="Segoe UI" panose="020B0502040204020203" pitchFamily="34" charset="0"/>
                <a:ea typeface="+mn-ea"/>
              </a:rPr>
              <a:t>Allentown</a:t>
            </a:r>
          </a:p>
          <a:p>
            <a:pPr marL="342900" lvl="0" indent="-342900" defTabSz="1219170"/>
            <a:r>
              <a:rPr lang="en-US" sz="2000" dirty="0">
                <a:solidFill>
                  <a:srgbClr val="884C91"/>
                </a:solidFill>
                <a:latin typeface="Segoe UI" panose="020B0502040204020203" pitchFamily="34" charset="0"/>
                <a:ea typeface="+mn-ea"/>
              </a:rPr>
              <a:t>Easton</a:t>
            </a:r>
          </a:p>
          <a:p>
            <a:pPr marL="342900" lvl="0" indent="-342900" defTabSz="1219170"/>
            <a:r>
              <a:rPr lang="en-US" sz="2000" dirty="0">
                <a:solidFill>
                  <a:srgbClr val="884C91"/>
                </a:solidFill>
                <a:latin typeface="Segoe UI" panose="020B0502040204020203" pitchFamily="34" charset="0"/>
                <a:ea typeface="+mn-ea"/>
              </a:rPr>
              <a:t>Mt Lebanon </a:t>
            </a:r>
          </a:p>
          <a:p>
            <a:pPr marL="342900" lvl="0" indent="-342900" defTabSz="1219170"/>
            <a:r>
              <a:rPr lang="en-US" sz="2000" dirty="0">
                <a:solidFill>
                  <a:srgbClr val="884C91"/>
                </a:solidFill>
                <a:latin typeface="Segoe UI" panose="020B0502040204020203" pitchFamily="34" charset="0"/>
                <a:ea typeface="+mn-ea"/>
              </a:rPr>
              <a:t>Philadelphia</a:t>
            </a:r>
          </a:p>
          <a:p>
            <a:pPr marL="342900" lvl="0" indent="-342900" defTabSz="1219170"/>
            <a:r>
              <a:rPr lang="en-US" sz="2000" dirty="0">
                <a:solidFill>
                  <a:srgbClr val="884C91"/>
                </a:solidFill>
                <a:latin typeface="Segoe UI" panose="020B0502040204020203" pitchFamily="34" charset="0"/>
                <a:ea typeface="+mn-ea"/>
              </a:rPr>
              <a:t>Meadville </a:t>
            </a:r>
          </a:p>
          <a:p>
            <a:pPr marL="342900" lvl="0" indent="-342900" defTabSz="1219170"/>
            <a:r>
              <a:rPr lang="en-US" sz="2000" dirty="0">
                <a:solidFill>
                  <a:srgbClr val="884C91"/>
                </a:solidFill>
                <a:latin typeface="Segoe UI" panose="020B0502040204020203" pitchFamily="34" charset="0"/>
                <a:ea typeface="+mn-ea"/>
              </a:rPr>
              <a:t>Lancaster </a:t>
            </a:r>
          </a:p>
          <a:p>
            <a:pPr marL="342900" lvl="0" indent="-342900" defTabSz="1219170"/>
            <a:r>
              <a:rPr lang="en-US" sz="2000" dirty="0">
                <a:solidFill>
                  <a:srgbClr val="884C91"/>
                </a:solidFill>
                <a:latin typeface="Segoe UI" panose="020B0502040204020203" pitchFamily="34" charset="0"/>
                <a:ea typeface="+mn-ea"/>
              </a:rPr>
              <a:t>Radnor</a:t>
            </a:r>
          </a:p>
          <a:p>
            <a:pPr marL="342900" lvl="0" indent="-342900" defTabSz="1219170"/>
            <a:r>
              <a:rPr lang="en-US" sz="2000" dirty="0">
                <a:solidFill>
                  <a:srgbClr val="884C91"/>
                </a:solidFill>
                <a:latin typeface="Segoe UI" panose="020B0502040204020203" pitchFamily="34" charset="0"/>
                <a:ea typeface="+mn-ea"/>
              </a:rPr>
              <a:t>White Township </a:t>
            </a:r>
          </a:p>
          <a:p>
            <a:pPr marL="342900" lvl="0" indent="-342900" defTabSz="1219170"/>
            <a:r>
              <a:rPr lang="en-US" sz="2000" dirty="0">
                <a:solidFill>
                  <a:srgbClr val="884C91"/>
                </a:solidFill>
                <a:latin typeface="Segoe UI" panose="020B0502040204020203" pitchFamily="34" charset="0"/>
                <a:ea typeface="+mn-ea"/>
              </a:rPr>
              <a:t>West Chester </a:t>
            </a:r>
          </a:p>
          <a:p>
            <a:pPr marL="627063" indent="0">
              <a:buNone/>
            </a:pPr>
            <a:r>
              <a:rPr lang="en-US" sz="2800" dirty="0"/>
              <a:t> </a:t>
            </a:r>
          </a:p>
          <a:p>
            <a:pPr lvl="0"/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5E8937E4-89B5-4DA7-9CB4-9EBD76E10C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209663" y="2248864"/>
            <a:ext cx="1220724" cy="17160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54CC8A9-B2EC-4436-A878-18BEFC9ACFA7}"/>
              </a:ext>
            </a:extLst>
          </p:cNvPr>
          <p:cNvSpPr txBox="1"/>
          <p:nvPr/>
        </p:nvSpPr>
        <p:spPr>
          <a:xfrm>
            <a:off x="3542329" y="1692111"/>
            <a:ext cx="39877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84C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City of Bradford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84C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Hampden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84C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Derry Township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84C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Wyoming County Regional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84C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West Goshen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84C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Chester 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84C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Scranton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84C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Regional South Williamsport/</a:t>
            </a:r>
            <a:r>
              <a:rPr lang="en-US" sz="2000" dirty="0" err="1">
                <a:solidFill>
                  <a:srgbClr val="884C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Duboistown</a:t>
            </a:r>
            <a:endParaRPr lang="en-US" sz="2000" dirty="0">
              <a:solidFill>
                <a:srgbClr val="884C9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84C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Carlisle</a:t>
            </a:r>
          </a:p>
        </p:txBody>
      </p:sp>
    </p:spTree>
    <p:extLst>
      <p:ext uri="{BB962C8B-B14F-4D97-AF65-F5344CB8AC3E}">
        <p14:creationId xmlns:p14="http://schemas.microsoft.com/office/powerpoint/2010/main" val="2576801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3FEDF71-ECE1-4D41-BA43-9FF0F57C21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545" y="295937"/>
            <a:ext cx="8208912" cy="610255"/>
          </a:xfrm>
        </p:spPr>
        <p:txBody>
          <a:bodyPr anchor="b">
            <a:normAutofit/>
          </a:bodyPr>
          <a:lstStyle/>
          <a:p>
            <a:r>
              <a:rPr lang="en-US" dirty="0"/>
              <a:t>Timeline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7422E4-1A80-4B60-92CC-99836F31880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92282" y="6335889"/>
            <a:ext cx="1712769" cy="253999"/>
          </a:xfrm>
        </p:spPr>
        <p:txBody>
          <a:bodyPr anchor="ctr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A presentation by City of Bethlehem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8636238-D9D8-49E9-8F1C-77DB7A335BE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51550" y="6335889"/>
            <a:ext cx="510477" cy="25399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B3120AC-0FB0-4B1F-9EA2-DF78B8AED3C7}" type="slidenum">
              <a:rPr lang="en-GB" smtClean="0"/>
              <a:pPr>
                <a:spcAft>
                  <a:spcPts val="600"/>
                </a:spcAft>
              </a:pPr>
              <a:t>21</a:t>
            </a:fld>
            <a:endParaRPr lang="en-GB"/>
          </a:p>
        </p:txBody>
      </p:sp>
      <p:sp>
        <p:nvSpPr>
          <p:cNvPr id="21" name="Footer Placeholder 6">
            <a:extLst>
              <a:ext uri="{FF2B5EF4-FFF2-40B4-BE49-F238E27FC236}">
                <a16:creationId xmlns="" xmlns:a16="http://schemas.microsoft.com/office/drawing/2014/main" id="{3D0B97AD-A3E0-479C-95EA-6E9EF5A18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5050" y="6335889"/>
            <a:ext cx="5514975" cy="253999"/>
          </a:xfrm>
        </p:spPr>
        <p:txBody>
          <a:bodyPr/>
          <a:lstStyle/>
          <a:p>
            <a:endParaRPr lang="en-GB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="" xmlns:a16="http://schemas.microsoft.com/office/drawing/2014/main" id="{88779402-34A2-4DBB-AEA0-061DE73E8A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6575963"/>
              </p:ext>
            </p:extLst>
          </p:nvPr>
        </p:nvGraphicFramePr>
        <p:xfrm>
          <a:off x="259773" y="1297061"/>
          <a:ext cx="8655627" cy="4473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59940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3FEDF71-ECE1-4D41-BA43-9FF0F57C21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545" y="295937"/>
            <a:ext cx="8208912" cy="610255"/>
          </a:xfrm>
        </p:spPr>
        <p:txBody>
          <a:bodyPr anchor="b">
            <a:normAutofit/>
          </a:bodyPr>
          <a:lstStyle/>
          <a:p>
            <a:r>
              <a:rPr lang="en-US" dirty="0"/>
              <a:t>What to Expect - Fees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7422E4-1A80-4B60-92CC-99836F31880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92282" y="6335889"/>
            <a:ext cx="1712769" cy="253999"/>
          </a:xfrm>
        </p:spPr>
        <p:txBody>
          <a:bodyPr anchor="ctr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A presentation by City of Bethlehem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8636238-D9D8-49E9-8F1C-77DB7A335BE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51550" y="6335889"/>
            <a:ext cx="510477" cy="25399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B3120AC-0FB0-4B1F-9EA2-DF78B8AED3C7}" type="slidenum">
              <a:rPr lang="en-GB" smtClean="0"/>
              <a:pPr>
                <a:spcAft>
                  <a:spcPts val="600"/>
                </a:spcAft>
              </a:pPr>
              <a:t>22</a:t>
            </a:fld>
            <a:endParaRPr lang="en-GB"/>
          </a:p>
        </p:txBody>
      </p:sp>
      <p:sp>
        <p:nvSpPr>
          <p:cNvPr id="21" name="Footer Placeholder 6">
            <a:extLst>
              <a:ext uri="{FF2B5EF4-FFF2-40B4-BE49-F238E27FC236}">
                <a16:creationId xmlns="" xmlns:a16="http://schemas.microsoft.com/office/drawing/2014/main" id="{3D0B97AD-A3E0-479C-95EA-6E9EF5A18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5050" y="6335889"/>
            <a:ext cx="5514975" cy="253999"/>
          </a:xfrm>
        </p:spPr>
        <p:txBody>
          <a:bodyPr/>
          <a:lstStyle/>
          <a:p>
            <a:endParaRPr lang="en-GB"/>
          </a:p>
        </p:txBody>
      </p:sp>
      <p:sp>
        <p:nvSpPr>
          <p:cNvPr id="23" name="Text Placeholder 3">
            <a:extLst>
              <a:ext uri="{FF2B5EF4-FFF2-40B4-BE49-F238E27FC236}">
                <a16:creationId xmlns="" xmlns:a16="http://schemas.microsoft.com/office/drawing/2014/main" id="{31241068-90A6-4C96-A99B-FCB820FAE544}"/>
              </a:ext>
            </a:extLst>
          </p:cNvPr>
          <p:cNvSpPr txBox="1">
            <a:spLocks/>
          </p:cNvSpPr>
          <p:nvPr/>
        </p:nvSpPr>
        <p:spPr>
          <a:xfrm>
            <a:off x="467545" y="1106295"/>
            <a:ext cx="8622329" cy="35660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spc="0" baseline="0">
                <a:solidFill>
                  <a:srgbClr val="884C9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22295" indent="-36670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77886" indent="-3555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433477" indent="-3555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790655" indent="-357179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1</a:t>
            </a:r>
            <a:r>
              <a:rPr lang="en-US" sz="2000" b="1" baseline="30000" dirty="0"/>
              <a:t>st</a:t>
            </a:r>
            <a:r>
              <a:rPr lang="en-US" sz="2000" b="1" dirty="0"/>
              <a:t> Quarter of 2021: First Utility Bill</a:t>
            </a:r>
          </a:p>
          <a:p>
            <a:endParaRPr lang="en-US" sz="2000" b="1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84D9B"/>
                </a:solidFill>
                <a:ea typeface="Segoe UI Black" panose="020B0A02040204020203" pitchFamily="34" charset="0"/>
              </a:rPr>
              <a:t>Single Family Residential pays - </a:t>
            </a:r>
            <a:r>
              <a:rPr lang="en-US" dirty="0">
                <a:solidFill>
                  <a:srgbClr val="FF0000"/>
                </a:solidFill>
                <a:ea typeface="Segoe UI Black" panose="020B0A02040204020203" pitchFamily="34" charset="0"/>
              </a:rPr>
              <a:t>$60/</a:t>
            </a:r>
            <a:r>
              <a:rPr lang="en-US" dirty="0" err="1">
                <a:solidFill>
                  <a:srgbClr val="FF0000"/>
                </a:solidFill>
                <a:ea typeface="Segoe UI Black" panose="020B0A02040204020203" pitchFamily="34" charset="0"/>
              </a:rPr>
              <a:t>yr</a:t>
            </a:r>
            <a:endParaRPr lang="en-US" dirty="0">
              <a:solidFill>
                <a:srgbClr val="FF0000"/>
              </a:solidFill>
              <a:ea typeface="Segoe UI Black" panose="020B0A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384D9B"/>
              </a:solidFill>
              <a:ea typeface="Segoe UI Black" panose="020B0A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84D9B"/>
                </a:solidFill>
                <a:ea typeface="Segoe UI Black" panose="020B0A02040204020203" pitchFamily="34" charset="0"/>
              </a:rPr>
              <a:t>Non-Single Family Residential – Fee based on ERU  (</a:t>
            </a:r>
            <a:r>
              <a:rPr lang="en-US" dirty="0">
                <a:solidFill>
                  <a:srgbClr val="FF0000"/>
                </a:solidFill>
                <a:ea typeface="Segoe UI Black" panose="020B0A02040204020203" pitchFamily="34" charset="0"/>
              </a:rPr>
              <a:t>2,100 </a:t>
            </a:r>
            <a:r>
              <a:rPr lang="en-US" dirty="0" err="1">
                <a:solidFill>
                  <a:srgbClr val="FF0000"/>
                </a:solidFill>
                <a:ea typeface="Segoe UI Black" panose="020B0A02040204020203" pitchFamily="34" charset="0"/>
              </a:rPr>
              <a:t>sq.ft</a:t>
            </a:r>
            <a:r>
              <a:rPr lang="en-US" dirty="0">
                <a:solidFill>
                  <a:srgbClr val="384D9B"/>
                </a:solidFill>
                <a:ea typeface="Segoe UI Black" panose="020B0A02040204020203" pitchFamily="34" charset="0"/>
              </a:rPr>
              <a:t>)</a:t>
            </a:r>
          </a:p>
          <a:p>
            <a:endParaRPr lang="en-US" dirty="0">
              <a:solidFill>
                <a:srgbClr val="FF0000"/>
              </a:solidFill>
              <a:ea typeface="Segoe UI Black" panose="020B0A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84D9B"/>
                </a:solidFill>
                <a:ea typeface="Segoe UI Black" panose="020B0A02040204020203" pitchFamily="34" charset="0"/>
              </a:rPr>
              <a:t>Commercial - Fee based on ERU (</a:t>
            </a:r>
            <a:r>
              <a:rPr lang="en-US" dirty="0">
                <a:solidFill>
                  <a:srgbClr val="FF0000"/>
                </a:solidFill>
                <a:ea typeface="Segoe UI Black" panose="020B0A02040204020203" pitchFamily="34" charset="0"/>
              </a:rPr>
              <a:t>2,100 </a:t>
            </a:r>
            <a:r>
              <a:rPr lang="en-US" dirty="0" err="1">
                <a:solidFill>
                  <a:srgbClr val="FF0000"/>
                </a:solidFill>
                <a:ea typeface="Segoe UI Black" panose="020B0A02040204020203" pitchFamily="34" charset="0"/>
              </a:rPr>
              <a:t>sq.ft</a:t>
            </a:r>
            <a:r>
              <a:rPr lang="en-US" dirty="0">
                <a:solidFill>
                  <a:srgbClr val="384D9B"/>
                </a:solidFill>
                <a:ea typeface="Segoe UI Black" panose="020B0A02040204020203" pitchFamily="34" charset="0"/>
              </a:rPr>
              <a:t>)</a:t>
            </a:r>
          </a:p>
          <a:p>
            <a:endParaRPr lang="en-US" sz="2000" b="1" u="sng" dirty="0"/>
          </a:p>
          <a:p>
            <a:endParaRPr lang="en-US" sz="2000" b="1" u="sng" dirty="0"/>
          </a:p>
          <a:p>
            <a:endParaRPr lang="en-US" sz="2000" b="1" dirty="0"/>
          </a:p>
          <a:p>
            <a:pPr algn="ctr"/>
            <a:endParaRPr lang="en-US" sz="1600" b="1" u="sng" dirty="0">
              <a:solidFill>
                <a:srgbClr val="384D9B"/>
              </a:solidFill>
            </a:endParaRPr>
          </a:p>
          <a:p>
            <a:pPr algn="ctr"/>
            <a:endParaRPr lang="en-US" sz="1600" b="1" u="sng" dirty="0">
              <a:solidFill>
                <a:srgbClr val="384D9B"/>
              </a:solidFill>
            </a:endParaRPr>
          </a:p>
          <a:p>
            <a:pPr algn="ctr"/>
            <a:endParaRPr lang="en-US" sz="1600" b="1" u="sng" dirty="0">
              <a:solidFill>
                <a:srgbClr val="384D9B"/>
              </a:solidFill>
            </a:endParaRPr>
          </a:p>
          <a:p>
            <a:pPr algn="ctr"/>
            <a:endParaRPr lang="en-US" sz="1600" b="1" u="sng" dirty="0">
              <a:solidFill>
                <a:srgbClr val="384D9B"/>
              </a:solidFill>
            </a:endParaRPr>
          </a:p>
          <a:p>
            <a:pPr algn="ctr"/>
            <a:endParaRPr lang="en-US" sz="1600" b="1" u="sng" dirty="0">
              <a:solidFill>
                <a:srgbClr val="384D9B"/>
              </a:solidFill>
            </a:endParaRPr>
          </a:p>
          <a:p>
            <a:pPr algn="ctr"/>
            <a:endParaRPr lang="en-US" sz="1600" b="1" u="sng" dirty="0">
              <a:solidFill>
                <a:srgbClr val="384D9B"/>
              </a:solidFill>
            </a:endParaRPr>
          </a:p>
          <a:p>
            <a:pPr algn="ctr"/>
            <a:endParaRPr lang="en-US" sz="1600" b="1" u="sng" dirty="0">
              <a:solidFill>
                <a:srgbClr val="384D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627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3FEDF71-ECE1-4D41-BA43-9FF0F57C21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545" y="295937"/>
            <a:ext cx="8208912" cy="610255"/>
          </a:xfrm>
        </p:spPr>
        <p:txBody>
          <a:bodyPr anchor="b">
            <a:normAutofit/>
          </a:bodyPr>
          <a:lstStyle/>
          <a:p>
            <a:r>
              <a:rPr lang="en-US" dirty="0"/>
              <a:t>Opportunities to Offset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7422E4-1A80-4B60-92CC-99836F31880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92282" y="6335889"/>
            <a:ext cx="1712769" cy="253999"/>
          </a:xfrm>
        </p:spPr>
        <p:txBody>
          <a:bodyPr anchor="ctr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A presentation by City of Bethlehem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8636238-D9D8-49E9-8F1C-77DB7A335BE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51550" y="6335889"/>
            <a:ext cx="510477" cy="25399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B3120AC-0FB0-4B1F-9EA2-DF78B8AED3C7}" type="slidenum">
              <a:rPr lang="en-GB" smtClean="0"/>
              <a:pPr>
                <a:spcAft>
                  <a:spcPts val="600"/>
                </a:spcAft>
              </a:pPr>
              <a:t>23</a:t>
            </a:fld>
            <a:endParaRPr lang="en-GB"/>
          </a:p>
        </p:txBody>
      </p:sp>
      <p:sp>
        <p:nvSpPr>
          <p:cNvPr id="21" name="Footer Placeholder 6">
            <a:extLst>
              <a:ext uri="{FF2B5EF4-FFF2-40B4-BE49-F238E27FC236}">
                <a16:creationId xmlns="" xmlns:a16="http://schemas.microsoft.com/office/drawing/2014/main" id="{3D0B97AD-A3E0-479C-95EA-6E9EF5A18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5050" y="6335889"/>
            <a:ext cx="5514975" cy="253999"/>
          </a:xfrm>
        </p:spPr>
        <p:txBody>
          <a:bodyPr/>
          <a:lstStyle/>
          <a:p>
            <a:endParaRPr lang="en-GB"/>
          </a:p>
        </p:txBody>
      </p:sp>
      <p:sp>
        <p:nvSpPr>
          <p:cNvPr id="2" name="Text Placeholder 3">
            <a:extLst>
              <a:ext uri="{FF2B5EF4-FFF2-40B4-BE49-F238E27FC236}">
                <a16:creationId xmlns="" xmlns:a16="http://schemas.microsoft.com/office/drawing/2014/main" id="{1920C908-CDCF-4479-8EC6-F1C79A850A80}"/>
              </a:ext>
            </a:extLst>
          </p:cNvPr>
          <p:cNvSpPr txBox="1">
            <a:spLocks/>
          </p:cNvSpPr>
          <p:nvPr/>
        </p:nvSpPr>
        <p:spPr>
          <a:xfrm>
            <a:off x="451550" y="1106949"/>
            <a:ext cx="8578150" cy="50281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spc="0" baseline="0">
                <a:solidFill>
                  <a:srgbClr val="884C9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22295" indent="-36670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77886" indent="-3555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433477" indent="-3555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790655" indent="-357179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/>
              <a:t>Credits </a:t>
            </a:r>
            <a:r>
              <a:rPr lang="en-US" sz="1600" b="1" dirty="0"/>
              <a:t>- </a:t>
            </a:r>
            <a:r>
              <a:rPr lang="en-US" sz="1600" i="1" dirty="0"/>
              <a:t>City is currently working on developing a user fee credit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spc="40" dirty="0">
              <a:solidFill>
                <a:srgbClr val="384D9B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spc="40" dirty="0">
              <a:solidFill>
                <a:srgbClr val="384D9B"/>
              </a:solidFill>
              <a:latin typeface="Arial" panose="020B0604020202020204" pitchFamily="34" charset="0"/>
            </a:endParaRPr>
          </a:p>
          <a:p>
            <a:pPr marL="1008045" lvl="1" indent="-285750">
              <a:buFont typeface="Arial" panose="020B0604020202020204" pitchFamily="34" charset="0"/>
              <a:buChar char="•"/>
            </a:pPr>
            <a:endParaRPr lang="en-US" sz="3200" spc="40" dirty="0">
              <a:solidFill>
                <a:srgbClr val="384D9B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" dirty="0"/>
          </a:p>
          <a:p>
            <a:endParaRPr lang="en-US" sz="16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58877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3FEDF71-ECE1-4D41-BA43-9FF0F57C21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545" y="295937"/>
            <a:ext cx="8208912" cy="610255"/>
          </a:xfrm>
        </p:spPr>
        <p:txBody>
          <a:bodyPr anchor="b">
            <a:normAutofit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7422E4-1A80-4B60-92CC-99836F31880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92282" y="6335889"/>
            <a:ext cx="1712769" cy="253999"/>
          </a:xfrm>
        </p:spPr>
        <p:txBody>
          <a:bodyPr anchor="ctr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A presentation by City of Bethlehem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8636238-D9D8-49E9-8F1C-77DB7A335BE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51550" y="6335889"/>
            <a:ext cx="510477" cy="25399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B3120AC-0FB0-4B1F-9EA2-DF78B8AED3C7}" type="slidenum">
              <a:rPr lang="en-GB" smtClean="0"/>
              <a:pPr>
                <a:spcAft>
                  <a:spcPts val="600"/>
                </a:spcAft>
              </a:pPr>
              <a:t>24</a:t>
            </a:fld>
            <a:endParaRPr lang="en-GB"/>
          </a:p>
        </p:txBody>
      </p:sp>
      <p:sp>
        <p:nvSpPr>
          <p:cNvPr id="21" name="Footer Placeholder 6">
            <a:extLst>
              <a:ext uri="{FF2B5EF4-FFF2-40B4-BE49-F238E27FC236}">
                <a16:creationId xmlns="" xmlns:a16="http://schemas.microsoft.com/office/drawing/2014/main" id="{3D0B97AD-A3E0-479C-95EA-6E9EF5A18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5050" y="6335889"/>
            <a:ext cx="5514975" cy="253999"/>
          </a:xfrm>
        </p:spPr>
        <p:txBody>
          <a:bodyPr/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D8BBD37-F982-461C-836A-E10FC6718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89"/>
          <a:stretch/>
        </p:blipFill>
        <p:spPr>
          <a:xfrm>
            <a:off x="3646824" y="2253994"/>
            <a:ext cx="2078952" cy="2048268"/>
          </a:xfrm>
          <a:prstGeom prst="rect">
            <a:avLst/>
          </a:prstGeom>
          <a:ln w="44450">
            <a:solidFill>
              <a:srgbClr val="233845"/>
            </a:solidFill>
          </a:ln>
        </p:spPr>
      </p:pic>
    </p:spTree>
    <p:extLst>
      <p:ext uri="{BB962C8B-B14F-4D97-AF65-F5344CB8AC3E}">
        <p14:creationId xmlns:p14="http://schemas.microsoft.com/office/powerpoint/2010/main" val="3120676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3FEDF71-ECE1-4D41-BA43-9FF0F57C21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545" y="295937"/>
            <a:ext cx="8208912" cy="610255"/>
          </a:xfrm>
        </p:spPr>
        <p:txBody>
          <a:bodyPr anchor="b">
            <a:normAutofit/>
          </a:bodyPr>
          <a:lstStyle/>
          <a:p>
            <a:r>
              <a:rPr lang="en-US" dirty="0"/>
              <a:t>City of Bethlehem Stormwater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7422E4-1A80-4B60-92CC-99836F31880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92282" y="6335889"/>
            <a:ext cx="1712769" cy="253999"/>
          </a:xfrm>
        </p:spPr>
        <p:txBody>
          <a:bodyPr anchor="ctr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A presentation by City of Bethlehem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8636238-D9D8-49E9-8F1C-77DB7A335BE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51550" y="6335889"/>
            <a:ext cx="510477" cy="25399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B3120AC-0FB0-4B1F-9EA2-DF78B8AED3C7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  <p:sp>
        <p:nvSpPr>
          <p:cNvPr id="21" name="Footer Placeholder 6">
            <a:extLst>
              <a:ext uri="{FF2B5EF4-FFF2-40B4-BE49-F238E27FC236}">
                <a16:creationId xmlns="" xmlns:a16="http://schemas.microsoft.com/office/drawing/2014/main" id="{3D0B97AD-A3E0-479C-95EA-6E9EF5A18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5050" y="6335889"/>
            <a:ext cx="5514975" cy="253999"/>
          </a:xfrm>
        </p:spPr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EAB528A-FEF5-4FFD-B449-1404D9B732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5" t="2643" r="1842" b="2643"/>
          <a:stretch/>
        </p:blipFill>
        <p:spPr>
          <a:xfrm>
            <a:off x="5074225" y="1106051"/>
            <a:ext cx="3843936" cy="498994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9B1854C-823F-4811-86C8-5F7B024D9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269" y="1106051"/>
            <a:ext cx="4429417" cy="498994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8401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3FEDF71-ECE1-4D41-BA43-9FF0F57C21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545" y="295937"/>
            <a:ext cx="8208912" cy="610255"/>
          </a:xfrm>
        </p:spPr>
        <p:txBody>
          <a:bodyPr anchor="b">
            <a:normAutofit/>
          </a:bodyPr>
          <a:lstStyle/>
          <a:p>
            <a:r>
              <a:rPr lang="en-US" dirty="0"/>
              <a:t>City of Bethlehem User Fee – Drivers for Change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7422E4-1A80-4B60-92CC-99836F31880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92282" y="6335889"/>
            <a:ext cx="1712769" cy="253999"/>
          </a:xfrm>
        </p:spPr>
        <p:txBody>
          <a:bodyPr anchor="ctr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A presentation by City of Bethlehem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8636238-D9D8-49E9-8F1C-77DB7A335BE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51550" y="6335889"/>
            <a:ext cx="510477" cy="25399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B3120AC-0FB0-4B1F-9EA2-DF78B8AED3C7}" type="slidenum">
              <a:rPr lang="en-GB" smtClean="0"/>
              <a:pPr>
                <a:spcAft>
                  <a:spcPts val="600"/>
                </a:spcAft>
              </a:pPr>
              <a:t>4</a:t>
            </a:fld>
            <a:endParaRPr lang="en-GB"/>
          </a:p>
        </p:txBody>
      </p:sp>
      <p:sp>
        <p:nvSpPr>
          <p:cNvPr id="21" name="Footer Placeholder 6">
            <a:extLst>
              <a:ext uri="{FF2B5EF4-FFF2-40B4-BE49-F238E27FC236}">
                <a16:creationId xmlns="" xmlns:a16="http://schemas.microsoft.com/office/drawing/2014/main" id="{3D0B97AD-A3E0-479C-95EA-6E9EF5A18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5050" y="6335889"/>
            <a:ext cx="5514975" cy="253999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ext Placeholder 3">
            <a:extLst>
              <a:ext uri="{FF2B5EF4-FFF2-40B4-BE49-F238E27FC236}">
                <a16:creationId xmlns="" xmlns:a16="http://schemas.microsoft.com/office/drawing/2014/main" id="{7A414E52-F539-4417-A11E-5D841EDB992D}"/>
              </a:ext>
            </a:extLst>
          </p:cNvPr>
          <p:cNvSpPr txBox="1">
            <a:spLocks/>
          </p:cNvSpPr>
          <p:nvPr/>
        </p:nvSpPr>
        <p:spPr>
          <a:xfrm>
            <a:off x="451551" y="1102454"/>
            <a:ext cx="4463350" cy="19940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spc="0" baseline="0">
                <a:solidFill>
                  <a:srgbClr val="884C9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22295" indent="-36670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77886" indent="-3555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433477" indent="-3555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790655" indent="-357179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Water Quality Permit</a:t>
            </a:r>
          </a:p>
          <a:p>
            <a:pPr marL="1008045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Federal Permit – Issued by PADEP</a:t>
            </a:r>
          </a:p>
          <a:p>
            <a:pPr marL="1008045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Current Permit issued in 2003</a:t>
            </a:r>
          </a:p>
          <a:p>
            <a:pPr marL="1008045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Increased oversight &amp; enforcement by EPA and PADEP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Aging/Deteriorating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Local Flooding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endParaRPr lang="en-US" sz="1600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BF9F46E8-0581-4FB8-9DF6-D093EE2D81B9}"/>
              </a:ext>
            </a:extLst>
          </p:cNvPr>
          <p:cNvGrpSpPr/>
          <p:nvPr/>
        </p:nvGrpSpPr>
        <p:grpSpPr>
          <a:xfrm>
            <a:off x="4759486" y="1448205"/>
            <a:ext cx="4020832" cy="1297305"/>
            <a:chOff x="5612264" y="3895048"/>
            <a:chExt cx="4020832" cy="1297305"/>
          </a:xfrm>
        </p:grpSpPr>
        <p:sp>
          <p:nvSpPr>
            <p:cNvPr id="12" name="object 20">
              <a:extLst>
                <a:ext uri="{FF2B5EF4-FFF2-40B4-BE49-F238E27FC236}">
                  <a16:creationId xmlns="" xmlns:a16="http://schemas.microsoft.com/office/drawing/2014/main" id="{2CB9F5E1-9928-47E3-AA08-AE8C7140CCFF}"/>
                </a:ext>
              </a:extLst>
            </p:cNvPr>
            <p:cNvSpPr/>
            <p:nvPr/>
          </p:nvSpPr>
          <p:spPr>
            <a:xfrm>
              <a:off x="5612264" y="3895048"/>
              <a:ext cx="4020831" cy="1297305"/>
            </a:xfrm>
            <a:custGeom>
              <a:avLst/>
              <a:gdLst/>
              <a:ahLst/>
              <a:cxnLst/>
              <a:rect l="l" t="t" r="r" b="b"/>
              <a:pathLst>
                <a:path w="4299204" h="2124455">
                  <a:moveTo>
                    <a:pt x="0" y="0"/>
                  </a:moveTo>
                  <a:lnTo>
                    <a:pt x="0" y="2124456"/>
                  </a:lnTo>
                  <a:lnTo>
                    <a:pt x="4299204" y="2124456"/>
                  </a:lnTo>
                  <a:lnTo>
                    <a:pt x="42992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D9A4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50"/>
            </a:p>
          </p:txBody>
        </p:sp>
        <p:sp>
          <p:nvSpPr>
            <p:cNvPr id="13" name="object 22">
              <a:extLst>
                <a:ext uri="{FF2B5EF4-FFF2-40B4-BE49-F238E27FC236}">
                  <a16:creationId xmlns="" xmlns:a16="http://schemas.microsoft.com/office/drawing/2014/main" id="{FFA1986A-766E-40BB-9B8D-390ED47A62F7}"/>
                </a:ext>
              </a:extLst>
            </p:cNvPr>
            <p:cNvSpPr/>
            <p:nvPr/>
          </p:nvSpPr>
          <p:spPr>
            <a:xfrm>
              <a:off x="5612265" y="3895049"/>
              <a:ext cx="2192273" cy="129730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 sz="1350"/>
            </a:p>
          </p:txBody>
        </p:sp>
        <p:sp>
          <p:nvSpPr>
            <p:cNvPr id="14" name="object 8">
              <a:extLst>
                <a:ext uri="{FF2B5EF4-FFF2-40B4-BE49-F238E27FC236}">
                  <a16:creationId xmlns="" xmlns:a16="http://schemas.microsoft.com/office/drawing/2014/main" id="{CEA9C804-8532-40FF-9E79-4BB226579879}"/>
                </a:ext>
              </a:extLst>
            </p:cNvPr>
            <p:cNvSpPr txBox="1"/>
            <p:nvPr/>
          </p:nvSpPr>
          <p:spPr>
            <a:xfrm>
              <a:off x="7862112" y="4000970"/>
              <a:ext cx="1770984" cy="1085463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9525">
                <a:lnSpc>
                  <a:spcPts val="1304"/>
                </a:lnSpc>
                <a:spcBef>
                  <a:spcPts val="65"/>
                </a:spcBef>
              </a:pPr>
              <a:r>
                <a:rPr lang="en-US" sz="1200" b="1" spc="-26" dirty="0">
                  <a:latin typeface="Franklin Gothic Book"/>
                  <a:cs typeface="Franklin Gothic Book"/>
                </a:rPr>
                <a:t>Fo</a:t>
              </a:r>
              <a:r>
                <a:rPr sz="1200" b="1" dirty="0">
                  <a:latin typeface="Franklin Gothic Book"/>
                  <a:cs typeface="Franklin Gothic Book"/>
                </a:rPr>
                <a:t>r</a:t>
              </a:r>
              <a:r>
                <a:rPr sz="1200" b="1" spc="-10" dirty="0">
                  <a:latin typeface="Franklin Gothic Book"/>
                  <a:cs typeface="Franklin Gothic Book"/>
                </a:rPr>
                <a:t> </a:t>
              </a:r>
              <a:r>
                <a:rPr lang="en-US" sz="1200" b="1" spc="-3" dirty="0">
                  <a:latin typeface="Franklin Gothic Book"/>
                  <a:cs typeface="Franklin Gothic Book"/>
                </a:rPr>
                <a:t>Small</a:t>
              </a:r>
              <a:r>
                <a:rPr sz="1200" b="1" spc="-38" dirty="0">
                  <a:latin typeface="Franklin Gothic Book"/>
                  <a:cs typeface="Franklin Gothic Book"/>
                </a:rPr>
                <a:t> </a:t>
              </a:r>
              <a:r>
                <a:rPr sz="1200" b="1" dirty="0">
                  <a:latin typeface="Franklin Gothic Book"/>
                  <a:cs typeface="Franklin Gothic Book"/>
                </a:rPr>
                <a:t>&amp;</a:t>
              </a:r>
              <a:r>
                <a:rPr lang="en-US" sz="1200" b="1" dirty="0">
                  <a:latin typeface="Franklin Gothic Book"/>
                  <a:cs typeface="Franklin Gothic Book"/>
                </a:rPr>
                <a:t> </a:t>
              </a:r>
              <a:r>
                <a:rPr lang="en-US" sz="1200" b="1" spc="-3" dirty="0">
                  <a:latin typeface="Franklin Gothic Book"/>
                  <a:cs typeface="Franklin Gothic Book"/>
                </a:rPr>
                <a:t>L</a:t>
              </a:r>
              <a:r>
                <a:rPr sz="1200" b="1" spc="-3" dirty="0">
                  <a:latin typeface="Franklin Gothic Book"/>
                  <a:cs typeface="Franklin Gothic Book"/>
                </a:rPr>
                <a:t>a</a:t>
              </a:r>
              <a:r>
                <a:rPr sz="1200" b="1" dirty="0">
                  <a:latin typeface="Franklin Gothic Book"/>
                  <a:cs typeface="Franklin Gothic Book"/>
                </a:rPr>
                <a:t>r</a:t>
              </a:r>
              <a:r>
                <a:rPr sz="1200" b="1" spc="-3" dirty="0">
                  <a:latin typeface="Franklin Gothic Book"/>
                  <a:cs typeface="Franklin Gothic Book"/>
                </a:rPr>
                <a:t>g</a:t>
              </a:r>
              <a:r>
                <a:rPr sz="1200" b="1" dirty="0">
                  <a:latin typeface="Franklin Gothic Book"/>
                  <a:cs typeface="Franklin Gothic Book"/>
                </a:rPr>
                <a:t>e</a:t>
              </a:r>
              <a:r>
                <a:rPr sz="1200" b="1" spc="-11" dirty="0">
                  <a:latin typeface="Franklin Gothic Book"/>
                  <a:cs typeface="Franklin Gothic Book"/>
                </a:rPr>
                <a:t> </a:t>
              </a:r>
              <a:r>
                <a:rPr sz="1200" b="1" dirty="0">
                  <a:latin typeface="Franklin Gothic Book"/>
                  <a:cs typeface="Franklin Gothic Book"/>
                </a:rPr>
                <a:t>c</a:t>
              </a:r>
              <a:r>
                <a:rPr sz="1200" b="1" spc="3" dirty="0">
                  <a:latin typeface="Franklin Gothic Book"/>
                  <a:cs typeface="Franklin Gothic Book"/>
                </a:rPr>
                <a:t>i</a:t>
              </a:r>
              <a:r>
                <a:rPr sz="1200" b="1" dirty="0">
                  <a:latin typeface="Franklin Gothic Book"/>
                  <a:cs typeface="Franklin Gothic Book"/>
                </a:rPr>
                <a:t>t</a:t>
              </a:r>
              <a:r>
                <a:rPr sz="1200" b="1" spc="3" dirty="0">
                  <a:latin typeface="Franklin Gothic Book"/>
                  <a:cs typeface="Franklin Gothic Book"/>
                </a:rPr>
                <a:t>i</a:t>
              </a:r>
              <a:r>
                <a:rPr sz="1200" b="1" spc="-3" dirty="0">
                  <a:latin typeface="Franklin Gothic Book"/>
                  <a:cs typeface="Franklin Gothic Book"/>
                </a:rPr>
                <a:t>es</a:t>
              </a:r>
              <a:endParaRPr sz="1200" b="1" dirty="0">
                <a:latin typeface="Franklin Gothic Book"/>
                <a:cs typeface="Franklin Gothic Book"/>
              </a:endParaRPr>
            </a:p>
            <a:p>
              <a:pPr marL="9525" marR="43661">
                <a:lnSpc>
                  <a:spcPts val="1361"/>
                </a:lnSpc>
                <a:spcBef>
                  <a:spcPts val="79"/>
                </a:spcBef>
              </a:pPr>
              <a:r>
                <a:rPr sz="1200" b="1" spc="-3" dirty="0">
                  <a:latin typeface="Franklin Gothic Book"/>
                  <a:cs typeface="Franklin Gothic Book"/>
                </a:rPr>
                <a:t>-</a:t>
              </a:r>
              <a:r>
                <a:rPr lang="en-US" sz="1200" b="1" spc="-3" dirty="0">
                  <a:latin typeface="Franklin Gothic Book"/>
                  <a:cs typeface="Franklin Gothic Book"/>
                </a:rPr>
                <a:t> </a:t>
              </a:r>
              <a:r>
                <a:rPr sz="1200" b="1" dirty="0">
                  <a:latin typeface="Franklin Gothic Book"/>
                  <a:cs typeface="Franklin Gothic Book"/>
                </a:rPr>
                <a:t>2</a:t>
              </a:r>
              <a:r>
                <a:rPr sz="1200" b="1" spc="-2" dirty="0">
                  <a:latin typeface="Franklin Gothic Book"/>
                  <a:cs typeface="Franklin Gothic Book"/>
                </a:rPr>
                <a:t> </a:t>
              </a:r>
              <a:r>
                <a:rPr lang="en-US" sz="1200" b="1" spc="-2" dirty="0">
                  <a:latin typeface="Franklin Gothic Book"/>
                  <a:cs typeface="Franklin Gothic Book"/>
                </a:rPr>
                <a:t>Large MS4s in </a:t>
              </a:r>
              <a:r>
                <a:rPr sz="1200" b="1" spc="-48" dirty="0">
                  <a:latin typeface="Franklin Gothic Book"/>
                  <a:cs typeface="Franklin Gothic Book"/>
                </a:rPr>
                <a:t>PA </a:t>
              </a:r>
              <a:endParaRPr lang="en-US" sz="1200" b="1" spc="-48" dirty="0">
                <a:latin typeface="Franklin Gothic Book"/>
                <a:cs typeface="Franklin Gothic Book"/>
              </a:endParaRPr>
            </a:p>
            <a:p>
              <a:pPr marL="9525" marR="43661">
                <a:lnSpc>
                  <a:spcPts val="1361"/>
                </a:lnSpc>
                <a:spcBef>
                  <a:spcPts val="79"/>
                </a:spcBef>
              </a:pPr>
              <a:r>
                <a:rPr lang="en-US" sz="1200" b="1" spc="-48" dirty="0">
                  <a:latin typeface="Franklin Gothic Book"/>
                  <a:cs typeface="Franklin Gothic Book"/>
                </a:rPr>
                <a:t>(Allentown &amp; Philadelphia)</a:t>
              </a:r>
              <a:endParaRPr lang="en-US" sz="1200" b="1" dirty="0">
                <a:latin typeface="Franklin Gothic Book"/>
                <a:cs typeface="Franklin Gothic Book"/>
              </a:endParaRPr>
            </a:p>
            <a:p>
              <a:pPr marL="9525" marR="43661">
                <a:lnSpc>
                  <a:spcPts val="1361"/>
                </a:lnSpc>
                <a:spcBef>
                  <a:spcPts val="79"/>
                </a:spcBef>
              </a:pPr>
              <a:r>
                <a:rPr lang="en-US" sz="1200" b="1" dirty="0">
                  <a:latin typeface="Franklin Gothic Book"/>
                  <a:cs typeface="Franklin Gothic Book"/>
                </a:rPr>
                <a:t>- 1,059 Small MS4s in PA</a:t>
              </a:r>
              <a:endParaRPr sz="1200" b="1" dirty="0">
                <a:latin typeface="Franklin Gothic Book"/>
                <a:cs typeface="Franklin Gothic Book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647C63F-228F-467E-A66A-6CF274180EDE}"/>
              </a:ext>
            </a:extLst>
          </p:cNvPr>
          <p:cNvSpPr txBox="1"/>
          <p:nvPr/>
        </p:nvSpPr>
        <p:spPr>
          <a:xfrm>
            <a:off x="4114799" y="2971799"/>
            <a:ext cx="2296391" cy="1423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="" xmlns:a16="http://schemas.microsoft.com/office/drawing/2014/main" id="{258A4A82-C210-4274-81CF-367F1F8EC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5" y="3258743"/>
            <a:ext cx="8426250" cy="4993606"/>
          </a:xfrm>
        </p:spPr>
        <p:txBody>
          <a:bodyPr/>
          <a:lstStyle/>
          <a:p>
            <a:pPr marL="0" indent="0">
              <a:buNone/>
            </a:pPr>
            <a:r>
              <a:rPr lang="en-US" sz="1800" i="1" dirty="0">
                <a:solidFill>
                  <a:srgbClr val="884C91"/>
                </a:solidFill>
              </a:rPr>
              <a:t>Stormwater management is no longer about getting rainfall off property and into the streams as fast as possible.</a:t>
            </a:r>
          </a:p>
          <a:p>
            <a:pPr marL="0" indent="0">
              <a:buNone/>
            </a:pPr>
            <a:endParaRPr lang="en-US" sz="1800" i="1" dirty="0">
              <a:solidFill>
                <a:srgbClr val="884C91"/>
              </a:solidFill>
            </a:endParaRPr>
          </a:p>
          <a:p>
            <a:pPr marL="0" indent="0">
              <a:buNone/>
            </a:pPr>
            <a:r>
              <a:rPr lang="en-US" sz="1800" b="1" u="sng" dirty="0">
                <a:solidFill>
                  <a:srgbClr val="884C91"/>
                </a:solidFill>
              </a:rPr>
              <a:t>Important Role for City Services Today:</a:t>
            </a:r>
          </a:p>
          <a:p>
            <a:pPr marL="457200" indent="-457200">
              <a:buClr>
                <a:schemeClr val="accent1"/>
              </a:buClr>
              <a:buAutoNum type="arabicPeriod"/>
            </a:pPr>
            <a:r>
              <a:rPr lang="en-US" sz="1400" dirty="0">
                <a:solidFill>
                  <a:srgbClr val="884C91"/>
                </a:solidFill>
              </a:rPr>
              <a:t>Storm Sewer Replacement Needs valued at over $12 million.</a:t>
            </a:r>
          </a:p>
          <a:p>
            <a:pPr marL="457200" indent="-457200">
              <a:buClr>
                <a:schemeClr val="accent1"/>
              </a:buClr>
              <a:buAutoNum type="arabicPeriod"/>
            </a:pPr>
            <a:r>
              <a:rPr lang="en-US" sz="1400" dirty="0">
                <a:solidFill>
                  <a:srgbClr val="884C91"/>
                </a:solidFill>
              </a:rPr>
              <a:t>Protect property from stormwater impacts.</a:t>
            </a:r>
          </a:p>
          <a:p>
            <a:pPr marL="457200" indent="-457200">
              <a:buClr>
                <a:schemeClr val="accent1"/>
              </a:buClr>
              <a:buAutoNum type="arabicPeriod"/>
            </a:pPr>
            <a:r>
              <a:rPr lang="en-US" sz="1400" dirty="0">
                <a:solidFill>
                  <a:srgbClr val="884C91"/>
                </a:solidFill>
              </a:rPr>
              <a:t>Protect streams by reducing pollutants carried by stormwater.</a:t>
            </a:r>
          </a:p>
          <a:p>
            <a:pPr marL="457200" indent="-457200">
              <a:buClr>
                <a:schemeClr val="accent1"/>
              </a:buClr>
              <a:buAutoNum type="arabicPeriod"/>
            </a:pPr>
            <a:r>
              <a:rPr lang="en-US" sz="1400" dirty="0">
                <a:solidFill>
                  <a:srgbClr val="884C91"/>
                </a:solidFill>
              </a:rPr>
              <a:t>Reinvest in capital assets to extend life or replace before failures occur.</a:t>
            </a:r>
          </a:p>
          <a:p>
            <a:pPr marL="457200" indent="-457200">
              <a:buClr>
                <a:schemeClr val="accent1"/>
              </a:buClr>
              <a:buAutoNum type="arabicPeriod"/>
            </a:pPr>
            <a:r>
              <a:rPr lang="en-US" sz="1400" dirty="0">
                <a:solidFill>
                  <a:srgbClr val="884C91"/>
                </a:solidFill>
              </a:rPr>
              <a:t>Additional future Regulatory Requirements are a certainty</a:t>
            </a:r>
          </a:p>
        </p:txBody>
      </p:sp>
    </p:spTree>
    <p:extLst>
      <p:ext uri="{BB962C8B-B14F-4D97-AF65-F5344CB8AC3E}">
        <p14:creationId xmlns:p14="http://schemas.microsoft.com/office/powerpoint/2010/main" val="2344976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3FEDF71-ECE1-4D41-BA43-9FF0F57C21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545" y="295937"/>
            <a:ext cx="8208912" cy="610255"/>
          </a:xfrm>
        </p:spPr>
        <p:txBody>
          <a:bodyPr anchor="b">
            <a:normAutofit/>
          </a:bodyPr>
          <a:lstStyle/>
          <a:p>
            <a:r>
              <a:rPr lang="en-US" dirty="0"/>
              <a:t>                             Permit Requirements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7422E4-1A80-4B60-92CC-99836F31880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92282" y="6335889"/>
            <a:ext cx="1712769" cy="253999"/>
          </a:xfrm>
        </p:spPr>
        <p:txBody>
          <a:bodyPr anchor="ctr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A presentation by City of Bethlehem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8636238-D9D8-49E9-8F1C-77DB7A335BE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51550" y="6335889"/>
            <a:ext cx="510477" cy="25399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B3120AC-0FB0-4B1F-9EA2-DF78B8AED3C7}" type="slidenum">
              <a:rPr lang="en-GB" smtClean="0"/>
              <a:pPr>
                <a:spcAft>
                  <a:spcPts val="600"/>
                </a:spcAft>
              </a:pPr>
              <a:t>5</a:t>
            </a:fld>
            <a:endParaRPr lang="en-GB"/>
          </a:p>
        </p:txBody>
      </p:sp>
      <p:sp>
        <p:nvSpPr>
          <p:cNvPr id="21" name="Footer Placeholder 6">
            <a:extLst>
              <a:ext uri="{FF2B5EF4-FFF2-40B4-BE49-F238E27FC236}">
                <a16:creationId xmlns="" xmlns:a16="http://schemas.microsoft.com/office/drawing/2014/main" id="{3D0B97AD-A3E0-479C-95EA-6E9EF5A18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5050" y="6335889"/>
            <a:ext cx="5514975" cy="253999"/>
          </a:xfrm>
        </p:spPr>
        <p:txBody>
          <a:bodyPr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0D9DA8E-979A-46C0-AB01-5929AD42F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3" y="365125"/>
            <a:ext cx="2674852" cy="541067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="" xmlns:a16="http://schemas.microsoft.com/office/drawing/2014/main" id="{A0D18E5B-47B1-4F2C-8CA4-BCD5215C536C}"/>
              </a:ext>
            </a:extLst>
          </p:cNvPr>
          <p:cNvSpPr txBox="1">
            <a:spLocks/>
          </p:cNvSpPr>
          <p:nvPr/>
        </p:nvSpPr>
        <p:spPr>
          <a:xfrm>
            <a:off x="306876" y="1820827"/>
            <a:ext cx="6177078" cy="11717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spc="0" baseline="0">
                <a:solidFill>
                  <a:srgbClr val="884C9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22295" indent="-36670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77886" indent="-3555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433477" indent="-3555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790655" indent="-357179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/>
              <a:t>What is MS4? </a:t>
            </a:r>
            <a:endParaRPr lang="en-US" sz="1600" dirty="0"/>
          </a:p>
          <a:p>
            <a:endParaRPr lang="en-US" sz="1600" spc="40" dirty="0">
              <a:solidFill>
                <a:srgbClr val="384D9B"/>
              </a:solidFill>
              <a:latin typeface="Arial" panose="020B0604020202020204" pitchFamily="34" charset="0"/>
            </a:endParaRPr>
          </a:p>
          <a:p>
            <a:endParaRPr lang="en-US" sz="1400" spc="40" dirty="0">
              <a:solidFill>
                <a:srgbClr val="384D9B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D27F713-7401-44AD-A3F5-E1BC6ADC5BE0}"/>
              </a:ext>
            </a:extLst>
          </p:cNvPr>
          <p:cNvSpPr txBox="1"/>
          <p:nvPr/>
        </p:nvSpPr>
        <p:spPr>
          <a:xfrm>
            <a:off x="187036" y="1036885"/>
            <a:ext cx="9185563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884C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City’s PADEP National Pollutant Discharge Elimination System </a:t>
            </a:r>
            <a:r>
              <a:rPr lang="en-US" sz="1600" b="1" u="sng" dirty="0">
                <a:solidFill>
                  <a:srgbClr val="884C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(NPDES) Permit # PAI132210 </a:t>
            </a:r>
          </a:p>
          <a:p>
            <a:r>
              <a:rPr lang="en-US" sz="1400" i="1" dirty="0">
                <a:solidFill>
                  <a:srgbClr val="884C91"/>
                </a:solidFill>
              </a:rPr>
              <a:t>Regulates pollutants discharging through non-point sources to a Water of the U.S</a:t>
            </a:r>
          </a:p>
          <a:p>
            <a:endParaRPr lang="en-US" sz="1600" i="1" dirty="0">
              <a:solidFill>
                <a:srgbClr val="884C91"/>
              </a:solidFill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="" xmlns:a16="http://schemas.microsoft.com/office/drawing/2014/main" id="{2FEF3FAB-E170-406A-B690-2FE82E769546}"/>
              </a:ext>
            </a:extLst>
          </p:cNvPr>
          <p:cNvSpPr txBox="1">
            <a:spLocks/>
          </p:cNvSpPr>
          <p:nvPr/>
        </p:nvSpPr>
        <p:spPr>
          <a:xfrm>
            <a:off x="306876" y="3127664"/>
            <a:ext cx="6177078" cy="50371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spc="0" baseline="0">
                <a:solidFill>
                  <a:srgbClr val="884C9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22295" indent="-36670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77886" indent="-3555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433477" indent="-3555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790655" indent="-357179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/>
              <a:t>MS4 Program</a:t>
            </a:r>
          </a:p>
          <a:p>
            <a:r>
              <a:rPr lang="en-US" sz="1600" dirty="0"/>
              <a:t>Requires a Stormwater Program Plan to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40" dirty="0">
                <a:solidFill>
                  <a:srgbClr val="384D9B"/>
                </a:solidFill>
                <a:latin typeface="Arial" panose="020B0604020202020204" pitchFamily="34" charset="0"/>
              </a:rPr>
              <a:t>Contain goals for 6 Minimum Control Measures (MCMs)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40" dirty="0">
                <a:solidFill>
                  <a:srgbClr val="384D9B"/>
                </a:solidFill>
                <a:latin typeface="Arial" panose="020B0604020202020204" pitchFamily="34" charset="0"/>
              </a:rPr>
              <a:t>Contain specific activities to meet goals of each MCM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40" dirty="0">
                <a:solidFill>
                  <a:srgbClr val="384D9B"/>
                </a:solidFill>
                <a:latin typeface="Arial" panose="020B0604020202020204" pitchFamily="34" charset="0"/>
              </a:rPr>
              <a:t>Implement an MS4 Stormwater Ordinance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40" dirty="0">
                <a:solidFill>
                  <a:srgbClr val="384D9B"/>
                </a:solidFill>
                <a:latin typeface="Arial" panose="020B0604020202020204" pitchFamily="34" charset="0"/>
              </a:rPr>
              <a:t>Submit Pollutant Reduction Plan (PRP)</a:t>
            </a:r>
            <a:endParaRPr lang="en-US" sz="3400" spc="40" dirty="0">
              <a:solidFill>
                <a:srgbClr val="384D9B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spc="40" dirty="0">
              <a:solidFill>
                <a:srgbClr val="384D9B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spc="40" dirty="0">
              <a:solidFill>
                <a:srgbClr val="384D9B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="" xmlns:a16="http://schemas.microsoft.com/office/drawing/2014/main" id="{7BE8004E-7DFF-4BD1-9483-97E728645815}"/>
              </a:ext>
            </a:extLst>
          </p:cNvPr>
          <p:cNvSpPr txBox="1">
            <a:spLocks/>
          </p:cNvSpPr>
          <p:nvPr/>
        </p:nvSpPr>
        <p:spPr>
          <a:xfrm>
            <a:off x="1448666" y="2249666"/>
            <a:ext cx="6177078" cy="5766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spc="0" baseline="0">
                <a:solidFill>
                  <a:srgbClr val="884C9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22295" indent="-36670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77886" indent="-3555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433477" indent="-3555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790655" indent="-357179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40" dirty="0">
                <a:solidFill>
                  <a:srgbClr val="384D9B"/>
                </a:solidFill>
                <a:latin typeface="Arial" panose="020B0604020202020204" pitchFamily="34" charset="0"/>
              </a:rPr>
              <a:t>M – Municipal </a:t>
            </a:r>
          </a:p>
          <a:p>
            <a:r>
              <a:rPr lang="en-US" sz="1600" spc="40" dirty="0">
                <a:solidFill>
                  <a:srgbClr val="384D9B"/>
                </a:solidFill>
                <a:latin typeface="Arial" panose="020B0604020202020204" pitchFamily="34" charset="0"/>
              </a:rPr>
              <a:t>S4 – Separate Storm Sewer System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spc="40" dirty="0">
              <a:solidFill>
                <a:srgbClr val="384D9B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spc="40" dirty="0">
              <a:solidFill>
                <a:srgbClr val="384D9B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3282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3FEDF71-ECE1-4D41-BA43-9FF0F57C21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545" y="295937"/>
            <a:ext cx="8208912" cy="610255"/>
          </a:xfrm>
        </p:spPr>
        <p:txBody>
          <a:bodyPr anchor="b">
            <a:normAutofit/>
          </a:bodyPr>
          <a:lstStyle/>
          <a:p>
            <a:r>
              <a:rPr lang="en-US" dirty="0"/>
              <a:t>                             Permit Requirements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7422E4-1A80-4B60-92CC-99836F31880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92282" y="6335889"/>
            <a:ext cx="1712769" cy="253999"/>
          </a:xfrm>
        </p:spPr>
        <p:txBody>
          <a:bodyPr anchor="ctr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A presentation by City of Bethlehem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8636238-D9D8-49E9-8F1C-77DB7A335BE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51550" y="6335889"/>
            <a:ext cx="510477" cy="25399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B3120AC-0FB0-4B1F-9EA2-DF78B8AED3C7}" type="slidenum">
              <a:rPr lang="en-GB" smtClean="0"/>
              <a:pPr>
                <a:spcAft>
                  <a:spcPts val="600"/>
                </a:spcAft>
              </a:pPr>
              <a:t>6</a:t>
            </a:fld>
            <a:endParaRPr lang="en-GB"/>
          </a:p>
        </p:txBody>
      </p:sp>
      <p:sp>
        <p:nvSpPr>
          <p:cNvPr id="21" name="Footer Placeholder 6">
            <a:extLst>
              <a:ext uri="{FF2B5EF4-FFF2-40B4-BE49-F238E27FC236}">
                <a16:creationId xmlns="" xmlns:a16="http://schemas.microsoft.com/office/drawing/2014/main" id="{3D0B97AD-A3E0-479C-95EA-6E9EF5A18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5050" y="6335889"/>
            <a:ext cx="5514975" cy="253999"/>
          </a:xfrm>
        </p:spPr>
        <p:txBody>
          <a:bodyPr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0D9DA8E-979A-46C0-AB01-5929AD42F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3" y="365125"/>
            <a:ext cx="2674852" cy="541067"/>
          </a:xfrm>
          <a:prstGeom prst="rect">
            <a:avLst/>
          </a:prstGeom>
        </p:spPr>
      </p:pic>
      <p:sp>
        <p:nvSpPr>
          <p:cNvPr id="29" name="Text Placeholder 3">
            <a:extLst>
              <a:ext uri="{FF2B5EF4-FFF2-40B4-BE49-F238E27FC236}">
                <a16:creationId xmlns="" xmlns:a16="http://schemas.microsoft.com/office/drawing/2014/main" id="{11E47A60-519C-44E4-99A9-69B46C7C2A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937" y="1133648"/>
            <a:ext cx="5346691" cy="5037173"/>
          </a:xfrm>
        </p:spPr>
        <p:txBody>
          <a:bodyPr anchor="t" anchorCtr="0"/>
          <a:lstStyle/>
          <a:p>
            <a:r>
              <a:rPr lang="en-US" sz="1600" b="1" u="sng" dirty="0"/>
              <a:t>MS4 Program</a:t>
            </a:r>
          </a:p>
          <a:p>
            <a:r>
              <a:rPr lang="en-US" sz="1600" dirty="0"/>
              <a:t>Six Minimum Control Measures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pc="40" dirty="0">
                <a:solidFill>
                  <a:srgbClr val="384D9B"/>
                </a:solidFill>
                <a:latin typeface="Arial" panose="020B0604020202020204" pitchFamily="34" charset="0"/>
              </a:rPr>
              <a:t>Public Education/Outreach on Stormwater Impacts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pc="40" dirty="0">
                <a:solidFill>
                  <a:srgbClr val="384D9B"/>
                </a:solidFill>
                <a:latin typeface="Arial" panose="020B0604020202020204" pitchFamily="34" charset="0"/>
              </a:rPr>
              <a:t>Public Involvement/Participation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pc="40" dirty="0">
                <a:solidFill>
                  <a:srgbClr val="384D9B"/>
                </a:solidFill>
                <a:latin typeface="Arial" panose="020B0604020202020204" pitchFamily="34" charset="0"/>
              </a:rPr>
              <a:t>Illicit Discharge Detection and Elimination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pc="40" dirty="0">
                <a:solidFill>
                  <a:srgbClr val="384D9B"/>
                </a:solidFill>
                <a:latin typeface="Arial" panose="020B0604020202020204" pitchFamily="34" charset="0"/>
              </a:rPr>
              <a:t>Construction Site Stormwater Runoff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pc="40" dirty="0">
                <a:solidFill>
                  <a:srgbClr val="384D9B"/>
                </a:solidFill>
                <a:latin typeface="Arial" panose="020B0604020202020204" pitchFamily="34" charset="0"/>
              </a:rPr>
              <a:t>Post-Construction Stormwater Management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pc="40" dirty="0">
                <a:solidFill>
                  <a:srgbClr val="384D9B"/>
                </a:solidFill>
                <a:latin typeface="Arial" panose="020B0604020202020204" pitchFamily="34" charset="0"/>
              </a:rPr>
              <a:t>Pollution Prevention/Good Housekeeping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 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="" xmlns:a16="http://schemas.microsoft.com/office/drawing/2014/main" id="{E820F0EF-6FDE-4D49-8095-81F6CD6A3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748" y="4009278"/>
            <a:ext cx="4752389" cy="216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6" name="Text Placeholder 3">
            <a:extLst>
              <a:ext uri="{FF2B5EF4-FFF2-40B4-BE49-F238E27FC236}">
                <a16:creationId xmlns="" xmlns:a16="http://schemas.microsoft.com/office/drawing/2014/main" id="{DEAAF16D-2A78-44E0-895D-C18912B3B38D}"/>
              </a:ext>
            </a:extLst>
          </p:cNvPr>
          <p:cNvSpPr txBox="1">
            <a:spLocks/>
          </p:cNvSpPr>
          <p:nvPr/>
        </p:nvSpPr>
        <p:spPr>
          <a:xfrm>
            <a:off x="5229806" y="1216182"/>
            <a:ext cx="3769228" cy="50371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spc="0" baseline="0">
                <a:solidFill>
                  <a:srgbClr val="884C9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22295" indent="-36670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77886" indent="-3555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433477" indent="-3555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790655" indent="-357179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pc="40" dirty="0">
                <a:solidFill>
                  <a:srgbClr val="384D9B"/>
                </a:solidFill>
                <a:latin typeface="Arial" panose="020B0604020202020204" pitchFamily="34" charset="0"/>
              </a:rPr>
              <a:t>Compliance and Enforcement on Development and Other Land 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pc="40" dirty="0">
                <a:solidFill>
                  <a:srgbClr val="384D9B"/>
                </a:solidFill>
                <a:latin typeface="Arial" panose="020B0604020202020204" pitchFamily="34" charset="0"/>
              </a:rPr>
              <a:t>Wet Weather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pc="40" dirty="0">
                <a:solidFill>
                  <a:srgbClr val="384D9B"/>
                </a:solidFill>
                <a:latin typeface="Arial" panose="020B0604020202020204" pitchFamily="34" charset="0"/>
              </a:rPr>
              <a:t>Dry Weather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pc="40" dirty="0">
                <a:solidFill>
                  <a:srgbClr val="384D9B"/>
                </a:solidFill>
                <a:latin typeface="Arial" panose="020B0604020202020204" pitchFamily="34" charset="0"/>
              </a:rPr>
              <a:t>Spill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pc="40" dirty="0">
                <a:solidFill>
                  <a:srgbClr val="384D9B"/>
                </a:solidFill>
                <a:latin typeface="Arial" panose="020B0604020202020204" pitchFamily="34" charset="0"/>
              </a:rPr>
              <a:t>Public Education and Outreach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pc="40" dirty="0">
                <a:solidFill>
                  <a:srgbClr val="384D9B"/>
                </a:solidFill>
                <a:latin typeface="Arial" panose="020B0604020202020204" pitchFamily="34" charset="0"/>
              </a:rPr>
              <a:t>Post-Construction Stormwater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pc="40" dirty="0">
                <a:solidFill>
                  <a:srgbClr val="384D9B"/>
                </a:solidFill>
                <a:latin typeface="Arial" panose="020B0604020202020204" pitchFamily="34" charset="0"/>
              </a:rPr>
              <a:t>System Maintenance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pc="40" dirty="0">
                <a:solidFill>
                  <a:srgbClr val="384D9B"/>
                </a:solidFill>
                <a:latin typeface="Arial" panose="020B0604020202020204" pitchFamily="34" charset="0"/>
              </a:rPr>
              <a:t>Watershed Protection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pc="40" dirty="0">
                <a:solidFill>
                  <a:srgbClr val="384D9B"/>
                </a:solidFill>
                <a:latin typeface="Arial" panose="020B0604020202020204" pitchFamily="34" charset="0"/>
              </a:rPr>
              <a:t>Municipal Good Housekeeping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pc="40" dirty="0">
                <a:solidFill>
                  <a:srgbClr val="384D9B"/>
                </a:solidFill>
                <a:latin typeface="Arial" panose="020B0604020202020204" pitchFamily="34" charset="0"/>
              </a:rPr>
              <a:t>Municipal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pc="40" dirty="0">
                <a:solidFill>
                  <a:srgbClr val="384D9B"/>
                </a:solidFill>
                <a:latin typeface="Arial" panose="020B0604020202020204" pitchFamily="34" charset="0"/>
              </a:rPr>
              <a:t>Industrial Inspections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pc="40" dirty="0">
                <a:solidFill>
                  <a:srgbClr val="384D9B"/>
                </a:solidFill>
                <a:latin typeface="Arial" panose="020B0604020202020204" pitchFamily="34" charset="0"/>
              </a:rPr>
              <a:t>Total Daily Maximum Load (TMDL) Plans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="" xmlns:a16="http://schemas.microsoft.com/office/drawing/2014/main" id="{6D41BE06-C8AA-41A0-A10A-FB550CAB04FB}"/>
              </a:ext>
            </a:extLst>
          </p:cNvPr>
          <p:cNvSpPr/>
          <p:nvPr/>
        </p:nvSpPr>
        <p:spPr>
          <a:xfrm>
            <a:off x="4794909" y="1195061"/>
            <a:ext cx="434897" cy="342154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43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3FEDF71-ECE1-4D41-BA43-9FF0F57C21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545" y="295937"/>
            <a:ext cx="8208912" cy="610255"/>
          </a:xfrm>
        </p:spPr>
        <p:txBody>
          <a:bodyPr anchor="b">
            <a:normAutofit/>
          </a:bodyPr>
          <a:lstStyle/>
          <a:p>
            <a:r>
              <a:rPr lang="en-US" dirty="0"/>
              <a:t>                             Permit Requirements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7422E4-1A80-4B60-92CC-99836F31880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92282" y="6335889"/>
            <a:ext cx="1712769" cy="253999"/>
          </a:xfrm>
        </p:spPr>
        <p:txBody>
          <a:bodyPr anchor="ctr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A presentation by City of Bethlehem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8636238-D9D8-49E9-8F1C-77DB7A335BE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51550" y="6335889"/>
            <a:ext cx="510477" cy="25399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B3120AC-0FB0-4B1F-9EA2-DF78B8AED3C7}" type="slidenum">
              <a:rPr lang="en-GB" smtClean="0"/>
              <a:pPr>
                <a:spcAft>
                  <a:spcPts val="600"/>
                </a:spcAft>
              </a:pPr>
              <a:t>7</a:t>
            </a:fld>
            <a:endParaRPr lang="en-GB"/>
          </a:p>
        </p:txBody>
      </p:sp>
      <p:sp>
        <p:nvSpPr>
          <p:cNvPr id="21" name="Footer Placeholder 6">
            <a:extLst>
              <a:ext uri="{FF2B5EF4-FFF2-40B4-BE49-F238E27FC236}">
                <a16:creationId xmlns="" xmlns:a16="http://schemas.microsoft.com/office/drawing/2014/main" id="{3D0B97AD-A3E0-479C-95EA-6E9EF5A18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5050" y="6335889"/>
            <a:ext cx="5514975" cy="253999"/>
          </a:xfrm>
        </p:spPr>
        <p:txBody>
          <a:bodyPr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0D9DA8E-979A-46C0-AB01-5929AD42F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3" y="365125"/>
            <a:ext cx="2674852" cy="541067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="" xmlns:a16="http://schemas.microsoft.com/office/drawing/2014/main" id="{0AC2AE43-B890-47CA-A388-46F4C390F252}"/>
              </a:ext>
            </a:extLst>
          </p:cNvPr>
          <p:cNvSpPr txBox="1">
            <a:spLocks/>
          </p:cNvSpPr>
          <p:nvPr/>
        </p:nvSpPr>
        <p:spPr>
          <a:xfrm>
            <a:off x="350466" y="1119670"/>
            <a:ext cx="2855583" cy="50371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spc="0" baseline="0">
                <a:solidFill>
                  <a:srgbClr val="884C9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22295" indent="-36670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77886" indent="-3555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433477" indent="-3555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790655" indent="-357179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 spc="40" baseline="0">
                <a:solidFill>
                  <a:srgbClr val="384D9B"/>
                </a:solidFill>
                <a:latin typeface="Arial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u="sng" dirty="0"/>
              <a:t>Pollutant Reduction Plans (PRP)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spc="40" dirty="0">
                <a:solidFill>
                  <a:srgbClr val="384D9B"/>
                </a:solidFill>
                <a:latin typeface="Arial" panose="020B0604020202020204" pitchFamily="34" charset="0"/>
              </a:rPr>
              <a:t>Part of MS4 Permit requirement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spc="40" dirty="0">
                <a:solidFill>
                  <a:srgbClr val="384D9B"/>
                </a:solidFill>
                <a:latin typeface="Arial" panose="020B0604020202020204" pitchFamily="34" charset="0"/>
              </a:rPr>
              <a:t>Development of a Stormwater Management Plan for the 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spc="40" dirty="0">
                <a:solidFill>
                  <a:srgbClr val="384D9B"/>
                </a:solidFill>
                <a:latin typeface="Arial" panose="020B0604020202020204" pitchFamily="34" charset="0"/>
              </a:rPr>
              <a:t>Reduce Pollutant discharges to Water Quality Impaired Streams</a:t>
            </a:r>
          </a:p>
          <a:p>
            <a:pPr marL="747713" lvl="1" indent="-234950">
              <a:buFont typeface="Arial" panose="020B0604020202020204" pitchFamily="34" charset="0"/>
              <a:buChar char="•"/>
            </a:pPr>
            <a:r>
              <a:rPr lang="en-US" sz="1200" b="1" spc="40" dirty="0">
                <a:solidFill>
                  <a:srgbClr val="1A3441"/>
                </a:solidFill>
                <a:latin typeface="Arial" panose="020B0604020202020204" pitchFamily="34" charset="0"/>
              </a:rPr>
              <a:t> PADEP Requirement: </a:t>
            </a:r>
          </a:p>
          <a:p>
            <a:pPr marL="512763" lvl="1" indent="0">
              <a:buNone/>
            </a:pPr>
            <a:r>
              <a:rPr lang="en-US" sz="1200" b="1" dirty="0">
                <a:solidFill>
                  <a:srgbClr val="1A3441"/>
                </a:solidFill>
              </a:rPr>
              <a:t>      1</a:t>
            </a:r>
            <a:r>
              <a:rPr lang="en-US" sz="1200" b="1" spc="40" dirty="0">
                <a:solidFill>
                  <a:srgbClr val="1A3441"/>
                </a:solidFill>
                <a:latin typeface="Arial" panose="020B0604020202020204" pitchFamily="34" charset="0"/>
              </a:rPr>
              <a:t>0% Sediment Reductions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="" xmlns:a16="http://schemas.microsoft.com/office/drawing/2014/main" id="{8A78CD44-4CFF-4748-BBD6-D8B9A5317D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9120" y="1119670"/>
            <a:ext cx="5346691" cy="5037173"/>
          </a:xfrm>
        </p:spPr>
        <p:txBody>
          <a:bodyPr anchor="t" anchorCtr="0"/>
          <a:lstStyle/>
          <a:p>
            <a:r>
              <a:rPr lang="en-US" sz="1400" b="1" u="sng" dirty="0"/>
              <a:t>City of Bethlehem PRP New Costs: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 </a:t>
            </a:r>
          </a:p>
        </p:txBody>
      </p:sp>
      <p:pic>
        <p:nvPicPr>
          <p:cNvPr id="15" name="Picture 14" descr="photo 4">
            <a:extLst>
              <a:ext uri="{FF2B5EF4-FFF2-40B4-BE49-F238E27FC236}">
                <a16:creationId xmlns="" xmlns:a16="http://schemas.microsoft.com/office/drawing/2014/main" id="{6CA47650-FF0E-4BC6-857D-288AAF26E541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44428" y="3848911"/>
            <a:ext cx="2134967" cy="2107295"/>
          </a:xfrm>
          <a:prstGeom prst="rect">
            <a:avLst/>
          </a:prstGeom>
          <a:noFill/>
          <a:ln w="254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15" descr="photo 5">
            <a:extLst>
              <a:ext uri="{FF2B5EF4-FFF2-40B4-BE49-F238E27FC236}">
                <a16:creationId xmlns="" xmlns:a16="http://schemas.microsoft.com/office/drawing/2014/main" id="{FBEC22DE-E4DE-488E-8420-B1B6B16E0804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4569" y="3839003"/>
            <a:ext cx="2389326" cy="2108228"/>
          </a:xfrm>
          <a:prstGeom prst="rect">
            <a:avLst/>
          </a:prstGeom>
          <a:noFill/>
          <a:ln w="254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6EE068A-8866-4EE3-917E-4751010138AF}"/>
              </a:ext>
            </a:extLst>
          </p:cNvPr>
          <p:cNvSpPr txBox="1"/>
          <p:nvPr/>
        </p:nvSpPr>
        <p:spPr>
          <a:xfrm>
            <a:off x="3593395" y="345580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u="sng" dirty="0">
                <a:solidFill>
                  <a:srgbClr val="884C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Upcoming PRP Projects: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="" xmlns:a16="http://schemas.microsoft.com/office/drawing/2014/main" id="{402E5088-B89E-4C43-A60D-EEF65E2C8DAC}"/>
              </a:ext>
            </a:extLst>
          </p:cNvPr>
          <p:cNvSpPr txBox="1">
            <a:spLocks noChangeArrowheads="1"/>
          </p:cNvSpPr>
          <p:nvPr/>
        </p:nvSpPr>
        <p:spPr>
          <a:xfrm>
            <a:off x="820185" y="3900016"/>
            <a:ext cx="1953491" cy="185752"/>
          </a:xfrm>
          <a:prstGeom prst="rect">
            <a:avLst/>
          </a:prstGeom>
          <a:noFill/>
          <a:ln/>
        </p:spPr>
        <p:txBody>
          <a:bodyPr wrap="none">
            <a:noAutofit/>
          </a:bodyPr>
          <a:lstStyle>
            <a:lvl1pPr algn="l" defTabSz="914377" rtl="0" eaLnBrk="1" latinLnBrk="0" hangingPunct="1">
              <a:spcBef>
                <a:spcPct val="0"/>
              </a:spcBef>
              <a:buNone/>
              <a:defRPr sz="2800" kern="1200" spc="0" baseline="0">
                <a:solidFill>
                  <a:srgbClr val="1A34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en-US" sz="1000" spc="40" dirty="0" err="1">
                <a:solidFill>
                  <a:schemeClr val="bg1"/>
                </a:solidFill>
                <a:cs typeface="Segoe UI" panose="020B0502040204020203" pitchFamily="34" charset="0"/>
              </a:rPr>
              <a:t>Stefko</a:t>
            </a:r>
            <a:r>
              <a:rPr lang="en-US" altLang="en-US" sz="1000" spc="40" dirty="0">
                <a:solidFill>
                  <a:schemeClr val="bg1"/>
                </a:solidFill>
                <a:cs typeface="Segoe UI" panose="020B0502040204020203" pitchFamily="34" charset="0"/>
              </a:rPr>
              <a:t> Boulevard </a:t>
            </a:r>
          </a:p>
          <a:p>
            <a:pPr algn="ctr"/>
            <a:r>
              <a:rPr lang="en-US" altLang="en-US" sz="1000" spc="40" dirty="0">
                <a:solidFill>
                  <a:schemeClr val="bg1"/>
                </a:solidFill>
                <a:cs typeface="Segoe UI" panose="020B0502040204020203" pitchFamily="34" charset="0"/>
              </a:rPr>
              <a:t>Swale Rehabilitation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="" xmlns:a16="http://schemas.microsoft.com/office/drawing/2014/main" id="{15129C1A-9E94-4898-9EBF-1A6C7D8BB736}"/>
              </a:ext>
            </a:extLst>
          </p:cNvPr>
          <p:cNvSpPr txBox="1">
            <a:spLocks noChangeArrowheads="1"/>
          </p:cNvSpPr>
          <p:nvPr/>
        </p:nvSpPr>
        <p:spPr>
          <a:xfrm>
            <a:off x="3925904" y="5563421"/>
            <a:ext cx="1953491" cy="185752"/>
          </a:xfrm>
          <a:prstGeom prst="rect">
            <a:avLst/>
          </a:prstGeom>
          <a:noFill/>
          <a:ln/>
        </p:spPr>
        <p:txBody>
          <a:bodyPr wrap="none">
            <a:noAutofit/>
          </a:bodyPr>
          <a:lstStyle>
            <a:lvl1pPr algn="l" defTabSz="914377" rtl="0" eaLnBrk="1" latinLnBrk="0" hangingPunct="1">
              <a:spcBef>
                <a:spcPct val="0"/>
              </a:spcBef>
              <a:buNone/>
              <a:defRPr sz="2800" kern="1200" spc="0" baseline="0">
                <a:solidFill>
                  <a:srgbClr val="1A34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en-US" sz="1000" spc="40" dirty="0" err="1">
                <a:solidFill>
                  <a:schemeClr val="bg1"/>
                </a:solidFill>
                <a:cs typeface="Segoe UI" panose="020B0502040204020203" pitchFamily="34" charset="0"/>
              </a:rPr>
              <a:t>Stefko</a:t>
            </a:r>
            <a:r>
              <a:rPr lang="en-US" altLang="en-US" sz="1000" spc="40" dirty="0">
                <a:solidFill>
                  <a:schemeClr val="bg1"/>
                </a:solidFill>
                <a:cs typeface="Segoe UI" panose="020B0502040204020203" pitchFamily="34" charset="0"/>
              </a:rPr>
              <a:t> Boulevard </a:t>
            </a:r>
          </a:p>
          <a:p>
            <a:pPr algn="ctr"/>
            <a:r>
              <a:rPr lang="en-US" altLang="en-US" sz="1000" spc="40" dirty="0">
                <a:solidFill>
                  <a:schemeClr val="bg1"/>
                </a:solidFill>
                <a:cs typeface="Segoe UI" panose="020B0502040204020203" pitchFamily="34" charset="0"/>
              </a:rPr>
              <a:t>Swale Rehabilitation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39A8D53-3E0F-4BDD-98C1-09A8CFEEFD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202" y="2980206"/>
            <a:ext cx="3127599" cy="3043245"/>
          </a:xfrm>
          <a:prstGeom prst="rect">
            <a:avLst/>
          </a:prstGeom>
          <a:noFill/>
          <a:ln w="12700">
            <a:noFill/>
          </a:ln>
        </p:spPr>
      </p:pic>
      <p:graphicFrame>
        <p:nvGraphicFramePr>
          <p:cNvPr id="8" name="Table 8">
            <a:extLst>
              <a:ext uri="{FF2B5EF4-FFF2-40B4-BE49-F238E27FC236}">
                <a16:creationId xmlns="" xmlns:a16="http://schemas.microsoft.com/office/drawing/2014/main" id="{8149590F-6004-474C-B1C6-AEFF6DACC7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205682"/>
              </p:ext>
            </p:extLst>
          </p:nvPr>
        </p:nvGraphicFramePr>
        <p:xfrm>
          <a:off x="3329766" y="1385293"/>
          <a:ext cx="5346691" cy="1995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2892">
                  <a:extLst>
                    <a:ext uri="{9D8B030D-6E8A-4147-A177-3AD203B41FA5}">
                      <a16:colId xmlns="" xmlns:a16="http://schemas.microsoft.com/office/drawing/2014/main" val="641122518"/>
                    </a:ext>
                  </a:extLst>
                </a:gridCol>
                <a:gridCol w="3118903">
                  <a:extLst>
                    <a:ext uri="{9D8B030D-6E8A-4147-A177-3AD203B41FA5}">
                      <a16:colId xmlns="" xmlns:a16="http://schemas.microsoft.com/office/drawing/2014/main" val="3434965285"/>
                    </a:ext>
                  </a:extLst>
                </a:gridCol>
                <a:gridCol w="1514896">
                  <a:extLst>
                    <a:ext uri="{9D8B030D-6E8A-4147-A177-3AD203B41FA5}">
                      <a16:colId xmlns="" xmlns:a16="http://schemas.microsoft.com/office/drawing/2014/main" val="558634969"/>
                    </a:ext>
                  </a:extLst>
                </a:gridCol>
              </a:tblGrid>
              <a:tr h="349169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j-lt"/>
                        </a:rPr>
                        <a:t>BMP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j-lt"/>
                        </a:rPr>
                        <a:t>BMP Description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j-lt"/>
                        </a:rPr>
                        <a:t>Total 5 Year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98755458"/>
                  </a:ext>
                </a:extLst>
              </a:tr>
              <a:tr h="258290"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Storm Sewer Systems Solids Removal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$512,000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35121417"/>
                  </a:ext>
                </a:extLst>
              </a:tr>
              <a:tr h="258290"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12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Street Sweeping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$0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41361405"/>
                  </a:ext>
                </a:extLst>
              </a:tr>
              <a:tr h="258290"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12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Basin Retrofit – 6 basins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$1,200,000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02465745"/>
                  </a:ext>
                </a:extLst>
              </a:tr>
              <a:tr h="258290"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12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New BMP Facilities – 5 BMPs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$1,500,000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98012077"/>
                  </a:ext>
                </a:extLst>
              </a:tr>
              <a:tr h="258290"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12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Streambank Restoration  - 360 feet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$324,000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06310532"/>
                  </a:ext>
                </a:extLst>
              </a:tr>
              <a:tr h="258290"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spc="40" baseline="0" dirty="0">
                          <a:solidFill>
                            <a:srgbClr val="384D9B"/>
                          </a:solidFill>
                          <a:latin typeface="Arial" panose="020B0604020202020204" pitchFamily="34" charset="0"/>
                          <a:ea typeface="+mn-ea"/>
                          <a:cs typeface="Segoe UI" panose="020B0502040204020203" pitchFamily="34" charset="0"/>
                        </a:rPr>
                        <a:t>$3,536,000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0211066"/>
                  </a:ext>
                </a:extLst>
              </a:tr>
            </a:tbl>
          </a:graphicData>
        </a:graphic>
      </p:graphicFrame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2835F028-92F8-4890-870C-9774B32D0A43}"/>
              </a:ext>
            </a:extLst>
          </p:cNvPr>
          <p:cNvSpPr txBox="1">
            <a:spLocks noChangeArrowheads="1"/>
          </p:cNvSpPr>
          <p:nvPr/>
        </p:nvSpPr>
        <p:spPr>
          <a:xfrm>
            <a:off x="1860691" y="5794829"/>
            <a:ext cx="1825969" cy="557846"/>
          </a:xfrm>
          <a:prstGeom prst="rect">
            <a:avLst/>
          </a:prstGeom>
          <a:noFill/>
          <a:ln/>
        </p:spPr>
        <p:txBody>
          <a:bodyPr wrap="none">
            <a:normAutofit fontScale="97500"/>
          </a:bodyPr>
          <a:lstStyle>
            <a:lvl1pPr algn="l" defTabSz="914377" rtl="0" eaLnBrk="1" latinLnBrk="0" hangingPunct="1">
              <a:spcBef>
                <a:spcPct val="0"/>
              </a:spcBef>
              <a:buNone/>
              <a:defRPr sz="2800" kern="1200" spc="0" baseline="0">
                <a:solidFill>
                  <a:srgbClr val="1A34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sz="1200" spc="40" dirty="0">
                <a:solidFill>
                  <a:srgbClr val="384D9B"/>
                </a:solidFill>
                <a:cs typeface="Segoe UI" panose="020B0502040204020203" pitchFamily="34" charset="0"/>
              </a:rPr>
              <a:t>City of Bethlehem </a:t>
            </a:r>
          </a:p>
          <a:p>
            <a:r>
              <a:rPr lang="en-US" altLang="en-US" sz="1200" spc="40" dirty="0">
                <a:solidFill>
                  <a:srgbClr val="384D9B"/>
                </a:solidFill>
                <a:cs typeface="Segoe UI" panose="020B0502040204020203" pitchFamily="34" charset="0"/>
              </a:rPr>
              <a:t>Impaired Streams</a:t>
            </a:r>
          </a:p>
        </p:txBody>
      </p:sp>
    </p:spTree>
    <p:extLst>
      <p:ext uri="{BB962C8B-B14F-4D97-AF65-F5344CB8AC3E}">
        <p14:creationId xmlns:p14="http://schemas.microsoft.com/office/powerpoint/2010/main" val="641710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3FEDF71-ECE1-4D41-BA43-9FF0F57C21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545" y="295937"/>
            <a:ext cx="8208912" cy="610255"/>
          </a:xfrm>
        </p:spPr>
        <p:txBody>
          <a:bodyPr anchor="b">
            <a:normAutofit/>
          </a:bodyPr>
          <a:lstStyle/>
          <a:p>
            <a:r>
              <a:rPr lang="en-US" dirty="0"/>
              <a:t>Challenges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7422E4-1A80-4B60-92CC-99836F31880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92282" y="6335889"/>
            <a:ext cx="1712769" cy="253999"/>
          </a:xfrm>
        </p:spPr>
        <p:txBody>
          <a:bodyPr anchor="ctr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A presentation by City of Bethlehem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8636238-D9D8-49E9-8F1C-77DB7A335BE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51550" y="6335889"/>
            <a:ext cx="510477" cy="25399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B3120AC-0FB0-4B1F-9EA2-DF78B8AED3C7}" type="slidenum">
              <a:rPr lang="en-GB" smtClean="0"/>
              <a:pPr>
                <a:spcAft>
                  <a:spcPts val="600"/>
                </a:spcAft>
              </a:pPr>
              <a:t>8</a:t>
            </a:fld>
            <a:endParaRPr lang="en-GB"/>
          </a:p>
        </p:txBody>
      </p:sp>
      <p:sp>
        <p:nvSpPr>
          <p:cNvPr id="21" name="Footer Placeholder 6">
            <a:extLst>
              <a:ext uri="{FF2B5EF4-FFF2-40B4-BE49-F238E27FC236}">
                <a16:creationId xmlns="" xmlns:a16="http://schemas.microsoft.com/office/drawing/2014/main" id="{3D0B97AD-A3E0-479C-95EA-6E9EF5A18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5050" y="6335889"/>
            <a:ext cx="5514975" cy="253999"/>
          </a:xfrm>
        </p:spPr>
        <p:txBody>
          <a:bodyPr/>
          <a:lstStyle/>
          <a:p>
            <a:endParaRPr lang="en-GB"/>
          </a:p>
        </p:txBody>
      </p:sp>
      <p:sp>
        <p:nvSpPr>
          <p:cNvPr id="29" name="Text Placeholder 3">
            <a:extLst>
              <a:ext uri="{FF2B5EF4-FFF2-40B4-BE49-F238E27FC236}">
                <a16:creationId xmlns="" xmlns:a16="http://schemas.microsoft.com/office/drawing/2014/main" id="{11E47A60-519C-44E4-99A9-69B46C7C2A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6527" y="1259386"/>
            <a:ext cx="8449740" cy="253999"/>
          </a:xfrm>
        </p:spPr>
        <p:txBody>
          <a:bodyPr/>
          <a:lstStyle/>
          <a:p>
            <a:r>
              <a:rPr lang="en-US" b="1" u="sng" dirty="0"/>
              <a:t>Flooding</a:t>
            </a:r>
            <a:endParaRPr lang="en-US" b="1" u="sng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5" name="Picture 2" descr="Storm  IRENE- 8-27-11 122">
            <a:extLst>
              <a:ext uri="{FF2B5EF4-FFF2-40B4-BE49-F238E27FC236}">
                <a16:creationId xmlns="" xmlns:a16="http://schemas.microsoft.com/office/drawing/2014/main" id="{E7C1DAD7-8E82-4866-87BF-74575B76D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27" y="1571334"/>
            <a:ext cx="2311827" cy="2086127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Storm  IRENE- 8-27-11 121">
            <a:extLst>
              <a:ext uri="{FF2B5EF4-FFF2-40B4-BE49-F238E27FC236}">
                <a16:creationId xmlns="" xmlns:a16="http://schemas.microsoft.com/office/drawing/2014/main" id="{97039573-A0CC-46DC-8390-63F8E00FD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799" y="1687230"/>
            <a:ext cx="2624237" cy="1970230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4">
            <a:extLst>
              <a:ext uri="{FF2B5EF4-FFF2-40B4-BE49-F238E27FC236}">
                <a16:creationId xmlns="" xmlns:a16="http://schemas.microsoft.com/office/drawing/2014/main" id="{5074FFC1-2CD5-4C5C-A023-7A4BC889987F}"/>
              </a:ext>
            </a:extLst>
          </p:cNvPr>
          <p:cNvSpPr txBox="1">
            <a:spLocks noChangeArrowheads="1"/>
          </p:cNvSpPr>
          <p:nvPr/>
        </p:nvSpPr>
        <p:spPr>
          <a:xfrm>
            <a:off x="3990545" y="3753586"/>
            <a:ext cx="3498982" cy="231792"/>
          </a:xfrm>
          <a:prstGeom prst="rect">
            <a:avLst/>
          </a:prstGeom>
          <a:noFill/>
          <a:ln/>
        </p:spPr>
        <p:txBody>
          <a:bodyPr wrap="none">
            <a:normAutofit fontScale="75000" lnSpcReduction="20000"/>
          </a:bodyPr>
          <a:lstStyle>
            <a:lvl1pPr algn="l" defTabSz="914377" rtl="0" eaLnBrk="1" latinLnBrk="0" hangingPunct="1">
              <a:spcBef>
                <a:spcPct val="0"/>
              </a:spcBef>
              <a:buNone/>
              <a:defRPr sz="2800" kern="1200" spc="0" baseline="0">
                <a:solidFill>
                  <a:srgbClr val="1A34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sz="1400" spc="40" dirty="0">
                <a:solidFill>
                  <a:srgbClr val="384D9B"/>
                </a:solidFill>
                <a:cs typeface="Segoe UI" panose="020B0502040204020203" pitchFamily="34" charset="0"/>
              </a:rPr>
              <a:t>Creek Road</a:t>
            </a:r>
          </a:p>
        </p:txBody>
      </p:sp>
      <p:sp>
        <p:nvSpPr>
          <p:cNvPr id="31" name="Rectangle 5">
            <a:extLst>
              <a:ext uri="{FF2B5EF4-FFF2-40B4-BE49-F238E27FC236}">
                <a16:creationId xmlns="" xmlns:a16="http://schemas.microsoft.com/office/drawing/2014/main" id="{EA3DD9E7-66A5-4FB3-9262-CB896F7E1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973" y="3831305"/>
            <a:ext cx="3498982" cy="289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 anchor="ctr"/>
          <a:lstStyle>
            <a:lvl1pPr algn="ctr" defTabSz="1019175">
              <a:defRPr sz="4900">
                <a:solidFill>
                  <a:schemeClr val="tx2"/>
                </a:solidFill>
                <a:latin typeface="Times New Roman" pitchFamily="18" charset="0"/>
              </a:defRPr>
            </a:lvl1pPr>
            <a:lvl2pPr algn="ctr" defTabSz="1019175">
              <a:defRPr sz="4900">
                <a:solidFill>
                  <a:schemeClr val="tx2"/>
                </a:solidFill>
                <a:latin typeface="Times New Roman" pitchFamily="18" charset="0"/>
              </a:defRPr>
            </a:lvl2pPr>
            <a:lvl3pPr algn="ctr" defTabSz="1019175">
              <a:defRPr sz="4900">
                <a:solidFill>
                  <a:schemeClr val="tx2"/>
                </a:solidFill>
                <a:latin typeface="Times New Roman" pitchFamily="18" charset="0"/>
              </a:defRPr>
            </a:lvl3pPr>
            <a:lvl4pPr algn="ctr" defTabSz="1019175">
              <a:defRPr sz="4900">
                <a:solidFill>
                  <a:schemeClr val="tx2"/>
                </a:solidFill>
                <a:latin typeface="Times New Roman" pitchFamily="18" charset="0"/>
              </a:defRPr>
            </a:lvl4pPr>
            <a:lvl5pPr algn="ctr" defTabSz="1019175">
              <a:defRPr sz="49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defTabSz="1019175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defTabSz="1019175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defTabSz="1019175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defTabSz="1019175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buFontTx/>
              <a:buNone/>
            </a:pPr>
            <a:endParaRPr lang="en-US" altLang="en-US" sz="1400"/>
          </a:p>
        </p:txBody>
      </p:sp>
      <p:sp>
        <p:nvSpPr>
          <p:cNvPr id="32" name="Rectangle 6">
            <a:extLst>
              <a:ext uri="{FF2B5EF4-FFF2-40B4-BE49-F238E27FC236}">
                <a16:creationId xmlns="" xmlns:a16="http://schemas.microsoft.com/office/drawing/2014/main" id="{8041BB5C-D81C-4B0D-9F3C-63714AB37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8426" y="5986626"/>
            <a:ext cx="3498982" cy="289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 anchor="ctr"/>
          <a:lstStyle>
            <a:lvl1pPr algn="ctr" defTabSz="1019175">
              <a:defRPr sz="4900">
                <a:solidFill>
                  <a:schemeClr val="tx2"/>
                </a:solidFill>
                <a:latin typeface="Times New Roman" pitchFamily="18" charset="0"/>
              </a:defRPr>
            </a:lvl1pPr>
            <a:lvl2pPr algn="ctr" defTabSz="1019175">
              <a:defRPr sz="4900">
                <a:solidFill>
                  <a:schemeClr val="tx2"/>
                </a:solidFill>
                <a:latin typeface="Times New Roman" pitchFamily="18" charset="0"/>
              </a:defRPr>
            </a:lvl2pPr>
            <a:lvl3pPr algn="ctr" defTabSz="1019175">
              <a:defRPr sz="4900">
                <a:solidFill>
                  <a:schemeClr val="tx2"/>
                </a:solidFill>
                <a:latin typeface="Times New Roman" pitchFamily="18" charset="0"/>
              </a:defRPr>
            </a:lvl3pPr>
            <a:lvl4pPr algn="ctr" defTabSz="1019175">
              <a:defRPr sz="4900">
                <a:solidFill>
                  <a:schemeClr val="tx2"/>
                </a:solidFill>
                <a:latin typeface="Times New Roman" pitchFamily="18" charset="0"/>
              </a:defRPr>
            </a:lvl4pPr>
            <a:lvl5pPr algn="ctr" defTabSz="1019175">
              <a:defRPr sz="49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defTabSz="1019175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defTabSz="1019175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defTabSz="1019175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defTabSz="1019175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1100" spc="40" dirty="0">
                <a:solidFill>
                  <a:srgbClr val="384D9B"/>
                </a:solidFill>
                <a:latin typeface="Arial" panose="020B0604020202020204" pitchFamily="34" charset="0"/>
                <a:ea typeface="+mj-ea"/>
                <a:cs typeface="Segoe UI" panose="020B0502040204020203" pitchFamily="34" charset="0"/>
              </a:rPr>
              <a:t>Monocacy Creek Road</a:t>
            </a:r>
          </a:p>
        </p:txBody>
      </p:sp>
      <p:pic>
        <p:nvPicPr>
          <p:cNvPr id="33" name="Picture 7" descr="Monacacy Creek Rd ">
            <a:extLst>
              <a:ext uri="{FF2B5EF4-FFF2-40B4-BE49-F238E27FC236}">
                <a16:creationId xmlns="" xmlns:a16="http://schemas.microsoft.com/office/drawing/2014/main" id="{93078174-52D6-4338-819D-4C0523AA3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09" y="3889253"/>
            <a:ext cx="1374600" cy="1680491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IMG00269-20110929-1114">
            <a:extLst>
              <a:ext uri="{FF2B5EF4-FFF2-40B4-BE49-F238E27FC236}">
                <a16:creationId xmlns="" xmlns:a16="http://schemas.microsoft.com/office/drawing/2014/main" id="{E341E235-75C2-4C72-BFAA-9D481E093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571" y="4070726"/>
            <a:ext cx="1437082" cy="1680491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Creek Rd1 (3)">
            <a:extLst>
              <a:ext uri="{FF2B5EF4-FFF2-40B4-BE49-F238E27FC236}">
                <a16:creationId xmlns="" xmlns:a16="http://schemas.microsoft.com/office/drawing/2014/main" id="{9CA1B3AF-F649-42D6-A2AB-24FA67180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00" y="1571334"/>
            <a:ext cx="2686718" cy="2086127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1" descr="photo (2)">
            <a:extLst>
              <a:ext uri="{FF2B5EF4-FFF2-40B4-BE49-F238E27FC236}">
                <a16:creationId xmlns="" xmlns:a16="http://schemas.microsoft.com/office/drawing/2014/main" id="{D03B3BAA-D65A-43D6-BC83-1FB597C8A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673" y="4005149"/>
            <a:ext cx="1529503" cy="1796387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 descr="photo (5)">
            <a:extLst>
              <a:ext uri="{FF2B5EF4-FFF2-40B4-BE49-F238E27FC236}">
                <a16:creationId xmlns="" xmlns:a16="http://schemas.microsoft.com/office/drawing/2014/main" id="{E74DEFDD-511B-4316-8E22-287704A1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617" y="4275119"/>
            <a:ext cx="1374600" cy="1680491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3" descr="photo (12)">
            <a:extLst>
              <a:ext uri="{FF2B5EF4-FFF2-40B4-BE49-F238E27FC236}">
                <a16:creationId xmlns="" xmlns:a16="http://schemas.microsoft.com/office/drawing/2014/main" id="{BE51B5EB-DF5B-4DAF-8D7F-6B85346DD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181" y="4122678"/>
            <a:ext cx="1624527" cy="173843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976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3FEDF71-ECE1-4D41-BA43-9FF0F57C21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545" y="295937"/>
            <a:ext cx="8208912" cy="610255"/>
          </a:xfrm>
        </p:spPr>
        <p:txBody>
          <a:bodyPr anchor="b">
            <a:normAutofit/>
          </a:bodyPr>
          <a:lstStyle/>
          <a:p>
            <a:r>
              <a:rPr lang="en-US" dirty="0"/>
              <a:t>Challenges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7422E4-1A80-4B60-92CC-99836F31880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92282" y="6335889"/>
            <a:ext cx="1712769" cy="253999"/>
          </a:xfrm>
        </p:spPr>
        <p:txBody>
          <a:bodyPr anchor="ctr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A presentation by City of Bethlehem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8636238-D9D8-49E9-8F1C-77DB7A335BE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51550" y="6335889"/>
            <a:ext cx="510477" cy="25399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B3120AC-0FB0-4B1F-9EA2-DF78B8AED3C7}" type="slidenum">
              <a:rPr lang="en-GB" smtClean="0"/>
              <a:pPr>
                <a:spcAft>
                  <a:spcPts val="600"/>
                </a:spcAft>
              </a:pPr>
              <a:t>9</a:t>
            </a:fld>
            <a:endParaRPr lang="en-GB"/>
          </a:p>
        </p:txBody>
      </p:sp>
      <p:sp>
        <p:nvSpPr>
          <p:cNvPr id="21" name="Footer Placeholder 6">
            <a:extLst>
              <a:ext uri="{FF2B5EF4-FFF2-40B4-BE49-F238E27FC236}">
                <a16:creationId xmlns="" xmlns:a16="http://schemas.microsoft.com/office/drawing/2014/main" id="{3D0B97AD-A3E0-479C-95EA-6E9EF5A18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5050" y="6335889"/>
            <a:ext cx="5514975" cy="253999"/>
          </a:xfrm>
        </p:spPr>
        <p:txBody>
          <a:bodyPr/>
          <a:lstStyle/>
          <a:p>
            <a:endParaRPr lang="en-GB"/>
          </a:p>
        </p:txBody>
      </p:sp>
      <p:sp>
        <p:nvSpPr>
          <p:cNvPr id="29" name="Text Placeholder 3">
            <a:extLst>
              <a:ext uri="{FF2B5EF4-FFF2-40B4-BE49-F238E27FC236}">
                <a16:creationId xmlns="" xmlns:a16="http://schemas.microsoft.com/office/drawing/2014/main" id="{11E47A60-519C-44E4-99A9-69B46C7C2A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6527" y="1259386"/>
            <a:ext cx="8449740" cy="253999"/>
          </a:xfrm>
        </p:spPr>
        <p:txBody>
          <a:bodyPr/>
          <a:lstStyle/>
          <a:p>
            <a:r>
              <a:rPr lang="en-US" b="1" u="sng" dirty="0"/>
              <a:t>Aging Infrastructure</a:t>
            </a:r>
            <a:endParaRPr lang="en-US" b="1" u="sng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13" descr="2-Jackson st">
            <a:extLst>
              <a:ext uri="{FF2B5EF4-FFF2-40B4-BE49-F238E27FC236}">
                <a16:creationId xmlns="" xmlns:a16="http://schemas.microsoft.com/office/drawing/2014/main" id="{A85BF57B-9399-46B0-A842-B7A83B4D8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553" y="1574654"/>
            <a:ext cx="3346718" cy="2230166"/>
          </a:xfrm>
          <a:prstGeom prst="rect">
            <a:avLst/>
          </a:prstGeom>
          <a:noFill/>
          <a:ln w="1270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mdorner\Desktop\20180205_142659.jpg">
            <a:extLst>
              <a:ext uri="{FF2B5EF4-FFF2-40B4-BE49-F238E27FC236}">
                <a16:creationId xmlns="" xmlns:a16="http://schemas.microsoft.com/office/drawing/2014/main" id="{1F2D2563-FA32-40E8-9DCD-686F1D9576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136" y="3963602"/>
            <a:ext cx="2778929" cy="208419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mdorner\Desktop\09  Jan 2014 001.jpg">
            <a:extLst>
              <a:ext uri="{FF2B5EF4-FFF2-40B4-BE49-F238E27FC236}">
                <a16:creationId xmlns="" xmlns:a16="http://schemas.microsoft.com/office/drawing/2014/main" id="{A10066BA-4788-4122-8109-4E7534356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065" y="1384077"/>
            <a:ext cx="2973438" cy="223016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InletLongStWesleySt3">
            <a:extLst>
              <a:ext uri="{FF2B5EF4-FFF2-40B4-BE49-F238E27FC236}">
                <a16:creationId xmlns="" xmlns:a16="http://schemas.microsoft.com/office/drawing/2014/main" id="{2149C2B9-43FF-4C1E-A681-F784CFA68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322" y="3750376"/>
            <a:ext cx="3001703" cy="240176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462003"/>
      </p:ext>
    </p:extLst>
  </p:cSld>
  <p:clrMapOvr>
    <a:masterClrMapping/>
  </p:clrMapOvr>
</p:sld>
</file>

<file path=ppt/theme/theme1.xml><?xml version="1.0" encoding="utf-8"?>
<a:theme xmlns:a="http://schemas.openxmlformats.org/drawingml/2006/main" name="WOOD presentation template 16 9">
  <a:themeElements>
    <a:clrScheme name="Wood">
      <a:dk1>
        <a:srgbClr val="233845"/>
      </a:dk1>
      <a:lt1>
        <a:sysClr val="window" lastClr="FFFFFF"/>
      </a:lt1>
      <a:dk2>
        <a:srgbClr val="233845"/>
      </a:dk2>
      <a:lt2>
        <a:srgbClr val="FFFFFF"/>
      </a:lt2>
      <a:accent1>
        <a:srgbClr val="884C91"/>
      </a:accent1>
      <a:accent2>
        <a:srgbClr val="2DBDB6"/>
      </a:accent2>
      <a:accent3>
        <a:srgbClr val="88C540"/>
      </a:accent3>
      <a:accent4>
        <a:srgbClr val="233845"/>
      </a:accent4>
      <a:accent5>
        <a:srgbClr val="BFC2C8"/>
      </a:accent5>
      <a:accent6>
        <a:srgbClr val="8F96A0"/>
      </a:accent6>
      <a:hlink>
        <a:srgbClr val="884C91"/>
      </a:hlink>
      <a:folHlink>
        <a:srgbClr val="2DBDB6"/>
      </a:folHlink>
    </a:clrScheme>
    <a:fontScheme name="Wood Theme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8A4EAC7A3EA345B20CD075AF5B0A05" ma:contentTypeVersion="8" ma:contentTypeDescription="Create a new document." ma:contentTypeScope="" ma:versionID="3f8c4970af2ec288c6b7d39a89b9c4ce">
  <xsd:schema xmlns:xsd="http://www.w3.org/2001/XMLSchema" xmlns:xs="http://www.w3.org/2001/XMLSchema" xmlns:p="http://schemas.microsoft.com/office/2006/metadata/properties" xmlns:ns2="4388963e-c232-4f4d-81b5-196a87e3f833" xmlns:ns3="291f4ef8-32fe-4d68-bba8-246a9c8ad8ec" targetNamespace="http://schemas.microsoft.com/office/2006/metadata/properties" ma:root="true" ma:fieldsID="f8023279bea5278aa45215868d6eb2d5" ns2:_="" ns3:_="">
    <xsd:import namespace="4388963e-c232-4f4d-81b5-196a87e3f833"/>
    <xsd:import namespace="291f4ef8-32fe-4d68-bba8-246a9c8ad8ec"/>
    <xsd:element name="properties">
      <xsd:complexType>
        <xsd:sequence>
          <xsd:element name="documentManagement">
            <xsd:complexType>
              <xsd:all>
                <xsd:element ref="ns2:Thumbnail" minOccurs="0"/>
                <xsd:element ref="ns2:Category" minOccurs="0"/>
                <xsd:element ref="ns2:MediaServiceMetadata" minOccurs="0"/>
                <xsd:element ref="ns2:MediaServiceFastMetadata" minOccurs="0"/>
                <xsd:element ref="ns2:Cat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88963e-c232-4f4d-81b5-196a87e3f833" elementFormDefault="qualified">
    <xsd:import namespace="http://schemas.microsoft.com/office/2006/documentManagement/types"/>
    <xsd:import namespace="http://schemas.microsoft.com/office/infopath/2007/PartnerControls"/>
    <xsd:element name="Thumbnail" ma:index="4" nillable="true" ma:displayName="Thumbnail" ma:internalName="Thumbnail" ma:readOnly="false">
      <xsd:simpleType>
        <xsd:restriction base="dms:Text">
          <xsd:maxLength value="255"/>
        </xsd:restriction>
      </xsd:simpleType>
    </xsd:element>
    <xsd:element name="Category" ma:index="5" nillable="true" ma:displayName="Category" ma:list="{9faf44c3-2fd4-4d6b-9158-57a591a88a40}" ma:internalName="Category" ma:readOnly="false" ma:showField="Title">
      <xsd:simpleType>
        <xsd:restriction base="dms:Lookup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Cat" ma:index="12" nillable="true" ma:displayName="Cat" ma:internalName="Cat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1f4ef8-32fe-4d68-bba8-246a9c8ad8ec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 xmlns="4388963e-c232-4f4d-81b5-196a87e3f833">33</Category>
    <Thumbnail xmlns="4388963e-c232-4f4d-81b5-196a87e3f833">/marketing-comms/creative-services/Asset%20Thumbnails/PowerPointTemplate43.jpg</Thumbnail>
    <Cat xmlns="4388963e-c232-4f4d-81b5-196a87e3f833">Powerpoint</Cat>
  </documentManagement>
</p:properties>
</file>

<file path=customXml/itemProps1.xml><?xml version="1.0" encoding="utf-8"?>
<ds:datastoreItem xmlns:ds="http://schemas.openxmlformats.org/officeDocument/2006/customXml" ds:itemID="{2F82BE0B-96BD-4637-B4DC-209630252C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88963e-c232-4f4d-81b5-196a87e3f833"/>
    <ds:schemaRef ds:uri="291f4ef8-32fe-4d68-bba8-246a9c8ad8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C200F15-3759-4F16-9F17-83D8134F3BC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621BEC-66F0-480F-9391-0F84557B47DB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291f4ef8-32fe-4d68-bba8-246a9c8ad8ec"/>
    <ds:schemaRef ds:uri="4388963e-c232-4f4d-81b5-196a87e3f83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2211</TotalTime>
  <Words>1434</Words>
  <Application>Microsoft Office PowerPoint</Application>
  <PresentationFormat>On-screen Show (4:3)</PresentationFormat>
  <Paragraphs>460</Paragraphs>
  <Slides>24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WOOD presentation template 16 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Alam, Juni</dc:creator>
  <cp:lastModifiedBy>Dorner, Matthew D</cp:lastModifiedBy>
  <cp:revision>116</cp:revision>
  <dcterms:created xsi:type="dcterms:W3CDTF">2020-09-23T16:28:52Z</dcterms:created>
  <dcterms:modified xsi:type="dcterms:W3CDTF">2020-11-23T13:16:49Z</dcterms:modified>
</cp:coreProperties>
</file>